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2" r:id="rId5"/>
    <p:sldId id="259" r:id="rId6"/>
    <p:sldId id="261" r:id="rId7"/>
    <p:sldId id="263" r:id="rId8"/>
    <p:sldId id="272" r:id="rId9"/>
    <p:sldId id="265" r:id="rId10"/>
    <p:sldId id="264" r:id="rId11"/>
    <p:sldId id="266" r:id="rId12"/>
    <p:sldId id="274" r:id="rId13"/>
    <p:sldId id="267" r:id="rId14"/>
    <p:sldId id="268" r:id="rId15"/>
    <p:sldId id="273" r:id="rId16"/>
    <p:sldId id="269" r:id="rId17"/>
    <p:sldId id="277" r:id="rId18"/>
    <p:sldId id="271" r:id="rId19"/>
    <p:sldId id="278"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72" autoAdjust="0"/>
    <p:restoredTop sz="94660"/>
  </p:normalViewPr>
  <p:slideViewPr>
    <p:cSldViewPr snapToGrid="0">
      <p:cViewPr varScale="1">
        <p:scale>
          <a:sx n="93" d="100"/>
          <a:sy n="93" d="100"/>
        </p:scale>
        <p:origin x="-2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a J" userId="0db14fea863d22cf" providerId="LiveId" clId="{25FDD1AC-7841-4E3A-9857-58CFB459D9E3}"/>
    <pc:docChg chg="undo custSel addSld delSld modSld">
      <pc:chgData name="Beata J" userId="0db14fea863d22cf" providerId="LiveId" clId="{25FDD1AC-7841-4E3A-9857-58CFB459D9E3}" dt="2023-09-14T18:21:02.252" v="1046" actId="1076"/>
      <pc:docMkLst>
        <pc:docMk/>
      </pc:docMkLst>
      <pc:sldChg chg="modSp mod">
        <pc:chgData name="Beata J" userId="0db14fea863d22cf" providerId="LiveId" clId="{25FDD1AC-7841-4E3A-9857-58CFB459D9E3}" dt="2023-09-14T18:18:55.472" v="1043" actId="20577"/>
        <pc:sldMkLst>
          <pc:docMk/>
          <pc:sldMk cId="1700066792" sldId="261"/>
        </pc:sldMkLst>
        <pc:spChg chg="mod">
          <ac:chgData name="Beata J" userId="0db14fea863d22cf" providerId="LiveId" clId="{25FDD1AC-7841-4E3A-9857-58CFB459D9E3}" dt="2023-09-14T18:18:55.472" v="1043" actId="20577"/>
          <ac:spMkLst>
            <pc:docMk/>
            <pc:sldMk cId="1700066792" sldId="261"/>
            <ac:spMk id="2" creationId="{0DD5B1AF-9115-D3D7-D525-7BA6E724A74C}"/>
          </ac:spMkLst>
        </pc:spChg>
      </pc:sldChg>
      <pc:sldChg chg="modAnim">
        <pc:chgData name="Beata J" userId="0db14fea863d22cf" providerId="LiveId" clId="{25FDD1AC-7841-4E3A-9857-58CFB459D9E3}" dt="2023-09-14T18:18:47.659" v="1041"/>
        <pc:sldMkLst>
          <pc:docMk/>
          <pc:sldMk cId="2228895289" sldId="265"/>
        </pc:sldMkLst>
      </pc:sldChg>
      <pc:sldChg chg="modSp mod">
        <pc:chgData name="Beata J" userId="0db14fea863d22cf" providerId="LiveId" clId="{25FDD1AC-7841-4E3A-9857-58CFB459D9E3}" dt="2023-09-14T17:21:14.388" v="0" actId="123"/>
        <pc:sldMkLst>
          <pc:docMk/>
          <pc:sldMk cId="1079361223" sldId="266"/>
        </pc:sldMkLst>
        <pc:spChg chg="mod">
          <ac:chgData name="Beata J" userId="0db14fea863d22cf" providerId="LiveId" clId="{25FDD1AC-7841-4E3A-9857-58CFB459D9E3}" dt="2023-09-14T17:21:14.388" v="0" actId="123"/>
          <ac:spMkLst>
            <pc:docMk/>
            <pc:sldMk cId="1079361223" sldId="266"/>
            <ac:spMk id="3" creationId="{F7750618-C3FD-CC44-03B0-1AF2CB81210E}"/>
          </ac:spMkLst>
        </pc:spChg>
      </pc:sldChg>
      <pc:sldChg chg="modSp mod">
        <pc:chgData name="Beata J" userId="0db14fea863d22cf" providerId="LiveId" clId="{25FDD1AC-7841-4E3A-9857-58CFB459D9E3}" dt="2023-09-14T17:22:46.346" v="9" actId="14100"/>
        <pc:sldMkLst>
          <pc:docMk/>
          <pc:sldMk cId="47565421" sldId="267"/>
        </pc:sldMkLst>
        <pc:spChg chg="mod">
          <ac:chgData name="Beata J" userId="0db14fea863d22cf" providerId="LiveId" clId="{25FDD1AC-7841-4E3A-9857-58CFB459D9E3}" dt="2023-09-14T17:22:46.346" v="9" actId="14100"/>
          <ac:spMkLst>
            <pc:docMk/>
            <pc:sldMk cId="47565421" sldId="267"/>
            <ac:spMk id="2" creationId="{73209408-965B-B21B-58F3-EC8CB3BB9BB8}"/>
          </ac:spMkLst>
        </pc:spChg>
        <pc:spChg chg="mod">
          <ac:chgData name="Beata J" userId="0db14fea863d22cf" providerId="LiveId" clId="{25FDD1AC-7841-4E3A-9857-58CFB459D9E3}" dt="2023-09-14T17:22:27.420" v="4" actId="14100"/>
          <ac:spMkLst>
            <pc:docMk/>
            <pc:sldMk cId="47565421" sldId="267"/>
            <ac:spMk id="3" creationId="{9DEF6EA6-65A2-A0B9-1DB8-901A4F6847FA}"/>
          </ac:spMkLst>
        </pc:spChg>
      </pc:sldChg>
      <pc:sldChg chg="modSp mod">
        <pc:chgData name="Beata J" userId="0db14fea863d22cf" providerId="LiveId" clId="{25FDD1AC-7841-4E3A-9857-58CFB459D9E3}" dt="2023-09-14T17:28:42" v="27" actId="6549"/>
        <pc:sldMkLst>
          <pc:docMk/>
          <pc:sldMk cId="3095227240" sldId="268"/>
        </pc:sldMkLst>
        <pc:spChg chg="mod">
          <ac:chgData name="Beata J" userId="0db14fea863d22cf" providerId="LiveId" clId="{25FDD1AC-7841-4E3A-9857-58CFB459D9E3}" dt="2023-09-14T17:28:42" v="27" actId="6549"/>
          <ac:spMkLst>
            <pc:docMk/>
            <pc:sldMk cId="3095227240" sldId="268"/>
            <ac:spMk id="2" creationId="{944E432D-A0C6-4308-128C-1211D6C03749}"/>
          </ac:spMkLst>
        </pc:spChg>
        <pc:spChg chg="mod">
          <ac:chgData name="Beata J" userId="0db14fea863d22cf" providerId="LiveId" clId="{25FDD1AC-7841-4E3A-9857-58CFB459D9E3}" dt="2023-09-14T17:28:39.244" v="26" actId="21"/>
          <ac:spMkLst>
            <pc:docMk/>
            <pc:sldMk cId="3095227240" sldId="268"/>
            <ac:spMk id="85" creationId="{9CC833CD-8266-1275-4195-4094B2A5C7EC}"/>
          </ac:spMkLst>
        </pc:spChg>
      </pc:sldChg>
      <pc:sldChg chg="modSp del mod">
        <pc:chgData name="Beata J" userId="0db14fea863d22cf" providerId="LiveId" clId="{25FDD1AC-7841-4E3A-9857-58CFB459D9E3}" dt="2023-09-14T17:52:31.275" v="193" actId="47"/>
        <pc:sldMkLst>
          <pc:docMk/>
          <pc:sldMk cId="1089852825" sldId="270"/>
        </pc:sldMkLst>
        <pc:spChg chg="mod">
          <ac:chgData name="Beata J" userId="0db14fea863d22cf" providerId="LiveId" clId="{25FDD1AC-7841-4E3A-9857-58CFB459D9E3}" dt="2023-09-14T17:38:39.582" v="109" actId="21"/>
          <ac:spMkLst>
            <pc:docMk/>
            <pc:sldMk cId="1089852825" sldId="270"/>
            <ac:spMk id="3" creationId="{A0E07D6B-2B2E-5E6B-0A94-922FED7C2773}"/>
          </ac:spMkLst>
        </pc:spChg>
      </pc:sldChg>
      <pc:sldChg chg="modSp new mod">
        <pc:chgData name="Beata J" userId="0db14fea863d22cf" providerId="LiveId" clId="{25FDD1AC-7841-4E3A-9857-58CFB459D9E3}" dt="2023-09-14T17:29:47.220" v="38" actId="20577"/>
        <pc:sldMkLst>
          <pc:docMk/>
          <pc:sldMk cId="1767135753" sldId="273"/>
        </pc:sldMkLst>
        <pc:spChg chg="mod">
          <ac:chgData name="Beata J" userId="0db14fea863d22cf" providerId="LiveId" clId="{25FDD1AC-7841-4E3A-9857-58CFB459D9E3}" dt="2023-09-14T17:29:47.220" v="38" actId="20577"/>
          <ac:spMkLst>
            <pc:docMk/>
            <pc:sldMk cId="1767135753" sldId="273"/>
            <ac:spMk id="3" creationId="{D4290934-C355-1742-4002-4928B9C01E14}"/>
          </ac:spMkLst>
        </pc:spChg>
      </pc:sldChg>
      <pc:sldChg chg="addSp delSp modSp new del mod">
        <pc:chgData name="Beata J" userId="0db14fea863d22cf" providerId="LiveId" clId="{25FDD1AC-7841-4E3A-9857-58CFB459D9E3}" dt="2023-09-14T17:28:17.449" v="22" actId="47"/>
        <pc:sldMkLst>
          <pc:docMk/>
          <pc:sldMk cId="2405037209" sldId="273"/>
        </pc:sldMkLst>
        <pc:spChg chg="add del mod">
          <ac:chgData name="Beata J" userId="0db14fea863d22cf" providerId="LiveId" clId="{25FDD1AC-7841-4E3A-9857-58CFB459D9E3}" dt="2023-09-14T17:28:10.335" v="20" actId="22"/>
          <ac:spMkLst>
            <pc:docMk/>
            <pc:sldMk cId="2405037209" sldId="273"/>
            <ac:spMk id="3" creationId="{DE5B4657-8D8C-320F-E307-C09C75262D2A}"/>
          </ac:spMkLst>
        </pc:spChg>
      </pc:sldChg>
      <pc:sldChg chg="addSp delSp modSp new mod">
        <pc:chgData name="Beata J" userId="0db14fea863d22cf" providerId="LiveId" clId="{25FDD1AC-7841-4E3A-9857-58CFB459D9E3}" dt="2023-09-14T17:40:34.452" v="123" actId="14100"/>
        <pc:sldMkLst>
          <pc:docMk/>
          <pc:sldMk cId="3818870479" sldId="274"/>
        </pc:sldMkLst>
        <pc:spChg chg="mod">
          <ac:chgData name="Beata J" userId="0db14fea863d22cf" providerId="LiveId" clId="{25FDD1AC-7841-4E3A-9857-58CFB459D9E3}" dt="2023-09-14T17:31:44.953" v="92" actId="122"/>
          <ac:spMkLst>
            <pc:docMk/>
            <pc:sldMk cId="3818870479" sldId="274"/>
            <ac:spMk id="2" creationId="{315EA3F9-E435-B69F-2F92-B1E75304683B}"/>
          </ac:spMkLst>
        </pc:spChg>
        <pc:spChg chg="del">
          <ac:chgData name="Beata J" userId="0db14fea863d22cf" providerId="LiveId" clId="{25FDD1AC-7841-4E3A-9857-58CFB459D9E3}" dt="2023-09-14T17:36:18.146" v="93"/>
          <ac:spMkLst>
            <pc:docMk/>
            <pc:sldMk cId="3818870479" sldId="274"/>
            <ac:spMk id="3" creationId="{97CB9608-1E77-7278-B73A-B7FBC147AA15}"/>
          </ac:spMkLst>
        </pc:spChg>
        <pc:spChg chg="add del mod">
          <ac:chgData name="Beata J" userId="0db14fea863d22cf" providerId="LiveId" clId="{25FDD1AC-7841-4E3A-9857-58CFB459D9E3}" dt="2023-09-14T17:40:23.224" v="120" actId="22"/>
          <ac:spMkLst>
            <pc:docMk/>
            <pc:sldMk cId="3818870479" sldId="274"/>
            <ac:spMk id="7" creationId="{6A1F11D4-F20E-C6B8-3B62-5504E81E16D1}"/>
          </ac:spMkLst>
        </pc:spChg>
        <pc:picChg chg="add del mod">
          <ac:chgData name="Beata J" userId="0db14fea863d22cf" providerId="LiveId" clId="{25FDD1AC-7841-4E3A-9857-58CFB459D9E3}" dt="2023-09-14T17:36:57.833" v="98" actId="21"/>
          <ac:picMkLst>
            <pc:docMk/>
            <pc:sldMk cId="3818870479" sldId="274"/>
            <ac:picMk id="5" creationId="{E6C0E66C-34D4-8019-FA13-3645D378F098}"/>
          </ac:picMkLst>
        </pc:picChg>
        <pc:picChg chg="add mod ord">
          <ac:chgData name="Beata J" userId="0db14fea863d22cf" providerId="LiveId" clId="{25FDD1AC-7841-4E3A-9857-58CFB459D9E3}" dt="2023-09-14T17:40:34.452" v="123" actId="14100"/>
          <ac:picMkLst>
            <pc:docMk/>
            <pc:sldMk cId="3818870479" sldId="274"/>
            <ac:picMk id="9" creationId="{6335B501-609B-5B7C-1748-24C3F83391C6}"/>
          </ac:picMkLst>
        </pc:picChg>
      </pc:sldChg>
      <pc:sldChg chg="addSp delSp modSp new del mod">
        <pc:chgData name="Beata J" userId="0db14fea863d22cf" providerId="LiveId" clId="{25FDD1AC-7841-4E3A-9857-58CFB459D9E3}" dt="2023-09-14T17:48:11.477" v="124" actId="47"/>
        <pc:sldMkLst>
          <pc:docMk/>
          <pc:sldMk cId="3956759967" sldId="275"/>
        </pc:sldMkLst>
        <pc:spChg chg="add del">
          <ac:chgData name="Beata J" userId="0db14fea863d22cf" providerId="LiveId" clId="{25FDD1AC-7841-4E3A-9857-58CFB459D9E3}" dt="2023-09-14T17:38:48.896" v="113"/>
          <ac:spMkLst>
            <pc:docMk/>
            <pc:sldMk cId="3956759967" sldId="275"/>
            <ac:spMk id="3" creationId="{9D512B17-8242-1E0D-0032-172DC791CD1E}"/>
          </ac:spMkLst>
        </pc:spChg>
        <pc:spChg chg="add del">
          <ac:chgData name="Beata J" userId="0db14fea863d22cf" providerId="LiveId" clId="{25FDD1AC-7841-4E3A-9857-58CFB459D9E3}" dt="2023-09-14T17:38:37.361" v="107" actId="22"/>
          <ac:spMkLst>
            <pc:docMk/>
            <pc:sldMk cId="3956759967" sldId="275"/>
            <ac:spMk id="7" creationId="{A14AC07B-70CB-6967-A1D2-27A8E832A6BE}"/>
          </ac:spMkLst>
        </pc:spChg>
        <pc:picChg chg="add del mod">
          <ac:chgData name="Beata J" userId="0db14fea863d22cf" providerId="LiveId" clId="{25FDD1AC-7841-4E3A-9857-58CFB459D9E3}" dt="2023-09-14T17:38:48.896" v="113"/>
          <ac:picMkLst>
            <pc:docMk/>
            <pc:sldMk cId="3956759967" sldId="275"/>
            <ac:picMk id="5" creationId="{3F99D9BE-8A69-FE59-7F6E-1ACB1CE8C34C}"/>
          </ac:picMkLst>
        </pc:picChg>
        <pc:picChg chg="add del">
          <ac:chgData name="Beata J" userId="0db14fea863d22cf" providerId="LiveId" clId="{25FDD1AC-7841-4E3A-9857-58CFB459D9E3}" dt="2023-09-14T17:40:00.840" v="116" actId="22"/>
          <ac:picMkLst>
            <pc:docMk/>
            <pc:sldMk cId="3956759967" sldId="275"/>
            <ac:picMk id="9" creationId="{22739FED-BC30-C3E5-33F6-BE0D73459339}"/>
          </ac:picMkLst>
        </pc:picChg>
      </pc:sldChg>
      <pc:sldChg chg="addSp delSp modSp new del mod">
        <pc:chgData name="Beata J" userId="0db14fea863d22cf" providerId="LiveId" clId="{25FDD1AC-7841-4E3A-9857-58CFB459D9E3}" dt="2023-09-14T17:52:37.874" v="194" actId="47"/>
        <pc:sldMkLst>
          <pc:docMk/>
          <pc:sldMk cId="1207167362" sldId="276"/>
        </pc:sldMkLst>
        <pc:spChg chg="del">
          <ac:chgData name="Beata J" userId="0db14fea863d22cf" providerId="LiveId" clId="{25FDD1AC-7841-4E3A-9857-58CFB459D9E3}" dt="2023-09-14T17:40:11.252" v="119" actId="22"/>
          <ac:spMkLst>
            <pc:docMk/>
            <pc:sldMk cId="1207167362" sldId="276"/>
            <ac:spMk id="3" creationId="{C6DFEAB0-6BBE-5E63-3CAE-4CF08427DCD9}"/>
          </ac:spMkLst>
        </pc:spChg>
        <pc:picChg chg="add mod ord">
          <ac:chgData name="Beata J" userId="0db14fea863d22cf" providerId="LiveId" clId="{25FDD1AC-7841-4E3A-9857-58CFB459D9E3}" dt="2023-09-14T17:40:11.252" v="119" actId="22"/>
          <ac:picMkLst>
            <pc:docMk/>
            <pc:sldMk cId="1207167362" sldId="276"/>
            <ac:picMk id="5" creationId="{A7C8430A-A6F5-05AE-0246-4B5588B4F367}"/>
          </ac:picMkLst>
        </pc:picChg>
      </pc:sldChg>
      <pc:sldChg chg="new del">
        <pc:chgData name="Beata J" userId="0db14fea863d22cf" providerId="LiveId" clId="{25FDD1AC-7841-4E3A-9857-58CFB459D9E3}" dt="2023-09-14T17:40:04.487" v="117" actId="47"/>
        <pc:sldMkLst>
          <pc:docMk/>
          <pc:sldMk cId="2320460237" sldId="276"/>
        </pc:sldMkLst>
      </pc:sldChg>
      <pc:sldChg chg="addSp delSp modSp new mod">
        <pc:chgData name="Beata J" userId="0db14fea863d22cf" providerId="LiveId" clId="{25FDD1AC-7841-4E3A-9857-58CFB459D9E3}" dt="2023-09-14T17:52:10.280" v="192" actId="113"/>
        <pc:sldMkLst>
          <pc:docMk/>
          <pc:sldMk cId="1401915800" sldId="277"/>
        </pc:sldMkLst>
        <pc:spChg chg="mod">
          <ac:chgData name="Beata J" userId="0db14fea863d22cf" providerId="LiveId" clId="{25FDD1AC-7841-4E3A-9857-58CFB459D9E3}" dt="2023-09-14T17:50:25.994" v="180" actId="14100"/>
          <ac:spMkLst>
            <pc:docMk/>
            <pc:sldMk cId="1401915800" sldId="277"/>
            <ac:spMk id="2" creationId="{141DCE60-0EDB-0EB7-0682-6283AF3625C9}"/>
          </ac:spMkLst>
        </pc:spChg>
        <pc:spChg chg="add del mod">
          <ac:chgData name="Beata J" userId="0db14fea863d22cf" providerId="LiveId" clId="{25FDD1AC-7841-4E3A-9857-58CFB459D9E3}" dt="2023-09-14T17:52:10.280" v="192" actId="113"/>
          <ac:spMkLst>
            <pc:docMk/>
            <pc:sldMk cId="1401915800" sldId="277"/>
            <ac:spMk id="3" creationId="{34B1CEA1-7289-FCC7-9C2C-339DBED37D98}"/>
          </ac:spMkLst>
        </pc:spChg>
        <pc:spChg chg="add del mod">
          <ac:chgData name="Beata J" userId="0db14fea863d22cf" providerId="LiveId" clId="{25FDD1AC-7841-4E3A-9857-58CFB459D9E3}" dt="2023-09-14T17:49:27.699" v="157"/>
          <ac:spMkLst>
            <pc:docMk/>
            <pc:sldMk cId="1401915800" sldId="277"/>
            <ac:spMk id="4" creationId="{10AF0387-3010-DEE4-5C10-15A19DB43851}"/>
          </ac:spMkLst>
        </pc:spChg>
      </pc:sldChg>
      <pc:sldChg chg="new del">
        <pc:chgData name="Beata J" userId="0db14fea863d22cf" providerId="LiveId" clId="{25FDD1AC-7841-4E3A-9857-58CFB459D9E3}" dt="2023-09-14T17:53:41.938" v="196" actId="47"/>
        <pc:sldMkLst>
          <pc:docMk/>
          <pc:sldMk cId="563065353" sldId="278"/>
        </pc:sldMkLst>
      </pc:sldChg>
      <pc:sldChg chg="new del">
        <pc:chgData name="Beata J" userId="0db14fea863d22cf" providerId="LiveId" clId="{25FDD1AC-7841-4E3A-9857-58CFB459D9E3}" dt="2023-09-14T17:53:59.952" v="198" actId="680"/>
        <pc:sldMkLst>
          <pc:docMk/>
          <pc:sldMk cId="1985484806" sldId="278"/>
        </pc:sldMkLst>
      </pc:sldChg>
      <pc:sldChg chg="modSp new mod">
        <pc:chgData name="Beata J" userId="0db14fea863d22cf" providerId="LiveId" clId="{25FDD1AC-7841-4E3A-9857-58CFB459D9E3}" dt="2023-09-14T18:12:42.190" v="992" actId="20577"/>
        <pc:sldMkLst>
          <pc:docMk/>
          <pc:sldMk cId="2296583047" sldId="278"/>
        </pc:sldMkLst>
        <pc:spChg chg="mod">
          <ac:chgData name="Beata J" userId="0db14fea863d22cf" providerId="LiveId" clId="{25FDD1AC-7841-4E3A-9857-58CFB459D9E3}" dt="2023-09-14T18:07:04.704" v="647" actId="20577"/>
          <ac:spMkLst>
            <pc:docMk/>
            <pc:sldMk cId="2296583047" sldId="278"/>
            <ac:spMk id="2" creationId="{CD79578F-33BD-75CF-3679-6C3C6925C117}"/>
          </ac:spMkLst>
        </pc:spChg>
        <pc:spChg chg="mod">
          <ac:chgData name="Beata J" userId="0db14fea863d22cf" providerId="LiveId" clId="{25FDD1AC-7841-4E3A-9857-58CFB459D9E3}" dt="2023-09-14T18:12:42.190" v="992" actId="20577"/>
          <ac:spMkLst>
            <pc:docMk/>
            <pc:sldMk cId="2296583047" sldId="278"/>
            <ac:spMk id="3" creationId="{B27B90FB-2BA9-C501-E499-4B650D904234}"/>
          </ac:spMkLst>
        </pc:spChg>
      </pc:sldChg>
      <pc:sldChg chg="new del">
        <pc:chgData name="Beata J" userId="0db14fea863d22cf" providerId="LiveId" clId="{25FDD1AC-7841-4E3A-9857-58CFB459D9E3}" dt="2023-09-14T17:54:15.769" v="200" actId="680"/>
        <pc:sldMkLst>
          <pc:docMk/>
          <pc:sldMk cId="4133829713" sldId="278"/>
        </pc:sldMkLst>
      </pc:sldChg>
      <pc:sldChg chg="modSp new del mod">
        <pc:chgData name="Beata J" userId="0db14fea863d22cf" providerId="LiveId" clId="{25FDD1AC-7841-4E3A-9857-58CFB459D9E3}" dt="2023-09-14T18:05:04.461" v="628" actId="680"/>
        <pc:sldMkLst>
          <pc:docMk/>
          <pc:sldMk cId="3718951153" sldId="279"/>
        </pc:sldMkLst>
        <pc:spChg chg="mod">
          <ac:chgData name="Beata J" userId="0db14fea863d22cf" providerId="LiveId" clId="{25FDD1AC-7841-4E3A-9857-58CFB459D9E3}" dt="2023-09-14T18:05:03.843" v="627"/>
          <ac:spMkLst>
            <pc:docMk/>
            <pc:sldMk cId="3718951153" sldId="279"/>
            <ac:spMk id="2" creationId="{8F9DCFCD-A463-6ECD-48EB-0169C60C5F38}"/>
          </ac:spMkLst>
        </pc:spChg>
      </pc:sldChg>
      <pc:sldChg chg="addSp modSp new mod">
        <pc:chgData name="Beata J" userId="0db14fea863d22cf" providerId="LiveId" clId="{25FDD1AC-7841-4E3A-9857-58CFB459D9E3}" dt="2023-09-14T18:11:36.636" v="987" actId="255"/>
        <pc:sldMkLst>
          <pc:docMk/>
          <pc:sldMk cId="4289125454" sldId="279"/>
        </pc:sldMkLst>
        <pc:spChg chg="add mod">
          <ac:chgData name="Beata J" userId="0db14fea863d22cf" providerId="LiveId" clId="{25FDD1AC-7841-4E3A-9857-58CFB459D9E3}" dt="2023-09-14T18:11:36.636" v="987" actId="255"/>
          <ac:spMkLst>
            <pc:docMk/>
            <pc:sldMk cId="4289125454" sldId="279"/>
            <ac:spMk id="3" creationId="{5C10DB1A-04B5-E580-9447-393CD8D77279}"/>
          </ac:spMkLst>
        </pc:spChg>
      </pc:sldChg>
      <pc:sldChg chg="new del">
        <pc:chgData name="Beata J" userId="0db14fea863d22cf" providerId="LiveId" clId="{25FDD1AC-7841-4E3A-9857-58CFB459D9E3}" dt="2023-09-14T18:15:17.358" v="996" actId="47"/>
        <pc:sldMkLst>
          <pc:docMk/>
          <pc:sldMk cId="2413149401" sldId="280"/>
        </pc:sldMkLst>
      </pc:sldChg>
      <pc:sldChg chg="modSp new mod">
        <pc:chgData name="Beata J" userId="0db14fea863d22cf" providerId="LiveId" clId="{25FDD1AC-7841-4E3A-9857-58CFB459D9E3}" dt="2023-09-14T18:21:02.252" v="1046" actId="1076"/>
        <pc:sldMkLst>
          <pc:docMk/>
          <pc:sldMk cId="4242654910" sldId="280"/>
        </pc:sldMkLst>
        <pc:spChg chg="mod">
          <ac:chgData name="Beata J" userId="0db14fea863d22cf" providerId="LiveId" clId="{25FDD1AC-7841-4E3A-9857-58CFB459D9E3}" dt="2023-09-14T18:21:02.252" v="1046" actId="1076"/>
          <ac:spMkLst>
            <pc:docMk/>
            <pc:sldMk cId="4242654910" sldId="280"/>
            <ac:spMk id="2" creationId="{B2A13054-CA4B-46DD-68B3-DA32FE948808}"/>
          </ac:spMkLst>
        </pc:spChg>
      </pc:sldChg>
      <pc:sldChg chg="new del">
        <pc:chgData name="Beata J" userId="0db14fea863d22cf" providerId="LiveId" clId="{25FDD1AC-7841-4E3A-9857-58CFB459D9E3}" dt="2023-09-14T18:15:16.240" v="995" actId="47"/>
        <pc:sldMkLst>
          <pc:docMk/>
          <pc:sldMk cId="1923270995" sldId="2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10F0D-BCD1-4D91-B88D-93D03EEBEEF4}"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US"/>
        </a:p>
      </dgm:t>
    </dgm:pt>
    <dgm:pt modelId="{6C036FBA-04B2-40AE-B33C-DA8FD58B7111}">
      <dgm:prSet/>
      <dgm:spPr/>
      <dgm:t>
        <a:bodyPr/>
        <a:lstStyle/>
        <a:p>
          <a:r>
            <a:rPr lang="pl-PL"/>
            <a:t>Poza tym trzeba zdawać sobie sprawę również z tego, że napoje energetyczne są tzw. bombą pustych kalorii – ich wartość kaloryczna jest ogromna i spożywając je w dużej ilość można bardzo szybko „dorobić się” nawet znacznej nadwagi.</a:t>
          </a:r>
          <a:endParaRPr lang="en-US"/>
        </a:p>
      </dgm:t>
    </dgm:pt>
    <dgm:pt modelId="{640F734D-BC27-411E-AF1F-8130E507DA3E}" type="parTrans" cxnId="{1EBDA2FE-A3DA-4618-8785-DE6EBC9CBCA5}">
      <dgm:prSet/>
      <dgm:spPr/>
      <dgm:t>
        <a:bodyPr/>
        <a:lstStyle/>
        <a:p>
          <a:endParaRPr lang="en-US"/>
        </a:p>
      </dgm:t>
    </dgm:pt>
    <dgm:pt modelId="{740F9920-39F0-459F-B214-E1AD29F27B10}" type="sibTrans" cxnId="{1EBDA2FE-A3DA-4618-8785-DE6EBC9CBCA5}">
      <dgm:prSet/>
      <dgm:spPr/>
      <dgm:t>
        <a:bodyPr/>
        <a:lstStyle/>
        <a:p>
          <a:endParaRPr lang="en-US"/>
        </a:p>
      </dgm:t>
    </dgm:pt>
    <dgm:pt modelId="{3DBCD841-EABF-4339-B198-9010D0D4C1A5}">
      <dgm:prSet/>
      <dgm:spPr/>
      <dgm:t>
        <a:bodyPr/>
        <a:lstStyle/>
        <a:p>
          <a:r>
            <a:rPr lang="pl-PL" dirty="0"/>
            <a:t>Trzeba zdawać sobie też sprawę z tego, że napoje </a:t>
          </a:r>
          <a:r>
            <a:rPr lang="pl-PL" dirty="0" smtClean="0"/>
            <a:t>energetyzujące, </a:t>
          </a:r>
          <a:r>
            <a:rPr lang="pl-PL" dirty="0"/>
            <a:t>co prawda dają nam tak bardzo momentami pożądany zastrzyk energii, jednak jest on krótkotrwały, a po okresie pobudzenia może bardzo szybko znowu nastąpić spadek energii i zmęczenie większe niż przed wypiciem napoju.</a:t>
          </a:r>
          <a:endParaRPr lang="en-US" dirty="0"/>
        </a:p>
      </dgm:t>
    </dgm:pt>
    <dgm:pt modelId="{FE7AF343-878F-4ECF-A817-97FC50616108}" type="parTrans" cxnId="{532ED9E9-8E2A-4B72-AF12-0C6758A38A3A}">
      <dgm:prSet/>
      <dgm:spPr/>
      <dgm:t>
        <a:bodyPr/>
        <a:lstStyle/>
        <a:p>
          <a:endParaRPr lang="en-US"/>
        </a:p>
      </dgm:t>
    </dgm:pt>
    <dgm:pt modelId="{C1D1608A-49A3-4CB2-843D-68F7F10437D4}" type="sibTrans" cxnId="{532ED9E9-8E2A-4B72-AF12-0C6758A38A3A}">
      <dgm:prSet/>
      <dgm:spPr/>
      <dgm:t>
        <a:bodyPr/>
        <a:lstStyle/>
        <a:p>
          <a:endParaRPr lang="en-US"/>
        </a:p>
      </dgm:t>
    </dgm:pt>
    <dgm:pt modelId="{9ED0CB7C-3559-4AEE-B60B-E88EC34FF1DD}" type="pres">
      <dgm:prSet presAssocID="{81410F0D-BCD1-4D91-B88D-93D03EEBEEF4}" presName="Name0" presStyleCnt="0">
        <dgm:presLayoutVars>
          <dgm:dir/>
          <dgm:animLvl val="lvl"/>
          <dgm:resizeHandles val="exact"/>
        </dgm:presLayoutVars>
      </dgm:prSet>
      <dgm:spPr/>
      <dgm:t>
        <a:bodyPr/>
        <a:lstStyle/>
        <a:p>
          <a:endParaRPr lang="pl-PL"/>
        </a:p>
      </dgm:t>
    </dgm:pt>
    <dgm:pt modelId="{75644C82-8330-459A-87B7-E125D6F1A5E8}" type="pres">
      <dgm:prSet presAssocID="{6C036FBA-04B2-40AE-B33C-DA8FD58B7111}" presName="parTxOnly" presStyleLbl="node1" presStyleIdx="0" presStyleCnt="2">
        <dgm:presLayoutVars>
          <dgm:chMax val="0"/>
          <dgm:chPref val="0"/>
          <dgm:bulletEnabled val="1"/>
        </dgm:presLayoutVars>
      </dgm:prSet>
      <dgm:spPr/>
      <dgm:t>
        <a:bodyPr/>
        <a:lstStyle/>
        <a:p>
          <a:endParaRPr lang="pl-PL"/>
        </a:p>
      </dgm:t>
    </dgm:pt>
    <dgm:pt modelId="{2AB900DD-A6DF-4FE1-8CC8-DD5CB3E8AE6E}" type="pres">
      <dgm:prSet presAssocID="{740F9920-39F0-459F-B214-E1AD29F27B10}" presName="parTxOnlySpace" presStyleCnt="0"/>
      <dgm:spPr/>
    </dgm:pt>
    <dgm:pt modelId="{C6A2DD01-42E7-49E6-99DD-A37A9F0933A5}" type="pres">
      <dgm:prSet presAssocID="{3DBCD841-EABF-4339-B198-9010D0D4C1A5}" presName="parTxOnly" presStyleLbl="node1" presStyleIdx="1" presStyleCnt="2">
        <dgm:presLayoutVars>
          <dgm:chMax val="0"/>
          <dgm:chPref val="0"/>
          <dgm:bulletEnabled val="1"/>
        </dgm:presLayoutVars>
      </dgm:prSet>
      <dgm:spPr/>
      <dgm:t>
        <a:bodyPr/>
        <a:lstStyle/>
        <a:p>
          <a:endParaRPr lang="pl-PL"/>
        </a:p>
      </dgm:t>
    </dgm:pt>
  </dgm:ptLst>
  <dgm:cxnLst>
    <dgm:cxn modelId="{1EBDA2FE-A3DA-4618-8785-DE6EBC9CBCA5}" srcId="{81410F0D-BCD1-4D91-B88D-93D03EEBEEF4}" destId="{6C036FBA-04B2-40AE-B33C-DA8FD58B7111}" srcOrd="0" destOrd="0" parTransId="{640F734D-BC27-411E-AF1F-8130E507DA3E}" sibTransId="{740F9920-39F0-459F-B214-E1AD29F27B10}"/>
    <dgm:cxn modelId="{532ED9E9-8E2A-4B72-AF12-0C6758A38A3A}" srcId="{81410F0D-BCD1-4D91-B88D-93D03EEBEEF4}" destId="{3DBCD841-EABF-4339-B198-9010D0D4C1A5}" srcOrd="1" destOrd="0" parTransId="{FE7AF343-878F-4ECF-A817-97FC50616108}" sibTransId="{C1D1608A-49A3-4CB2-843D-68F7F10437D4}"/>
    <dgm:cxn modelId="{C12D4402-52EA-4C36-9627-1904FD690BD7}" type="presOf" srcId="{3DBCD841-EABF-4339-B198-9010D0D4C1A5}" destId="{C6A2DD01-42E7-49E6-99DD-A37A9F0933A5}" srcOrd="0" destOrd="0" presId="urn:microsoft.com/office/officeart/2005/8/layout/chevron1"/>
    <dgm:cxn modelId="{1307D02A-68F2-49E2-B4DF-E94641318683}" type="presOf" srcId="{81410F0D-BCD1-4D91-B88D-93D03EEBEEF4}" destId="{9ED0CB7C-3559-4AEE-B60B-E88EC34FF1DD}" srcOrd="0" destOrd="0" presId="urn:microsoft.com/office/officeart/2005/8/layout/chevron1"/>
    <dgm:cxn modelId="{43F814D1-89E2-4FDB-82AE-7183015679F1}" type="presOf" srcId="{6C036FBA-04B2-40AE-B33C-DA8FD58B7111}" destId="{75644C82-8330-459A-87B7-E125D6F1A5E8}" srcOrd="0" destOrd="0" presId="urn:microsoft.com/office/officeart/2005/8/layout/chevron1"/>
    <dgm:cxn modelId="{C3B17E72-F273-4A33-A5C2-E1C1D8372C84}" type="presParOf" srcId="{9ED0CB7C-3559-4AEE-B60B-E88EC34FF1DD}" destId="{75644C82-8330-459A-87B7-E125D6F1A5E8}" srcOrd="0" destOrd="0" presId="urn:microsoft.com/office/officeart/2005/8/layout/chevron1"/>
    <dgm:cxn modelId="{73D115E5-A730-4F3A-95DC-F0A1A3C29FD1}" type="presParOf" srcId="{9ED0CB7C-3559-4AEE-B60B-E88EC34FF1DD}" destId="{2AB900DD-A6DF-4FE1-8CC8-DD5CB3E8AE6E}" srcOrd="1" destOrd="0" presId="urn:microsoft.com/office/officeart/2005/8/layout/chevron1"/>
    <dgm:cxn modelId="{AE815E5A-FB2C-40CC-A399-385D58976273}" type="presParOf" srcId="{9ED0CB7C-3559-4AEE-B60B-E88EC34FF1DD}" destId="{C6A2DD01-42E7-49E6-99DD-A37A9F0933A5}" srcOrd="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44C82-8330-459A-87B7-E125D6F1A5E8}">
      <dsp:nvSpPr>
        <dsp:cNvPr id="0" name=""/>
        <dsp:cNvSpPr/>
      </dsp:nvSpPr>
      <dsp:spPr>
        <a:xfrm>
          <a:off x="10688" y="805327"/>
          <a:ext cx="6389053" cy="2555621"/>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pl-PL" sz="1700" kern="1200"/>
            <a:t>Poza tym trzeba zdawać sobie sprawę również z tego, że napoje energetyczne są tzw. bombą pustych kalorii – ich wartość kaloryczna jest ogromna i spożywając je w dużej ilość można bardzo szybko „dorobić się” nawet znacznej nadwagi.</a:t>
          </a:r>
          <a:endParaRPr lang="en-US" sz="1700" kern="1200"/>
        </a:p>
      </dsp:txBody>
      <dsp:txXfrm>
        <a:off x="1288499" y="805327"/>
        <a:ext cx="3833432" cy="2555621"/>
      </dsp:txXfrm>
    </dsp:sp>
    <dsp:sp modelId="{C6A2DD01-42E7-49E6-99DD-A37A9F0933A5}">
      <dsp:nvSpPr>
        <dsp:cNvPr id="0" name=""/>
        <dsp:cNvSpPr/>
      </dsp:nvSpPr>
      <dsp:spPr>
        <a:xfrm>
          <a:off x="5760835" y="805327"/>
          <a:ext cx="6389053" cy="2555621"/>
        </a:xfrm>
        <a:prstGeom prst="chevron">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pl-PL" sz="1700" kern="1200"/>
            <a:t>Trzeba zdawać sobie też sprawę z tego, że napoje energetyzujące co prawda dają nam tak bardzo momentami pożądany zastrzyk energii, jednak jest on krótkotrwały, a po okresie pobudzenia może bardzo szybko znowu nastąpić spadek energii i zmęczenie większe niż przed wypiciem napoju.</a:t>
          </a:r>
          <a:endParaRPr lang="en-US" sz="1700" kern="1200"/>
        </a:p>
      </dsp:txBody>
      <dsp:txXfrm>
        <a:off x="7038646" y="805327"/>
        <a:ext cx="3833432" cy="25556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39127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79017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401389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494958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66522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02251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92931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4200979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5928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81883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34404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pPr/>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420721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pPr/>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55086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79476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06410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1139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5877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10/27/2023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422566816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14.xm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xmlns="" id="{F3F4807A-5068-4492-8025-D75F320E90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0EF4012A-1164-B44A-E5D0-4457E6BFCA4E}"/>
              </a:ext>
            </a:extLst>
          </p:cNvPr>
          <p:cNvSpPr>
            <a:spLocks noGrp="1"/>
          </p:cNvSpPr>
          <p:nvPr>
            <p:ph type="ctrTitle"/>
          </p:nvPr>
        </p:nvSpPr>
        <p:spPr>
          <a:xfrm>
            <a:off x="7957706" y="2490446"/>
            <a:ext cx="4204821" cy="1528130"/>
          </a:xfrm>
        </p:spPr>
        <p:txBody>
          <a:bodyPr>
            <a:normAutofit/>
          </a:bodyPr>
          <a:lstStyle/>
          <a:p>
            <a:r>
              <a:rPr lang="pl-PL" sz="4400" b="1" dirty="0">
                <a:solidFill>
                  <a:srgbClr val="EBEBEB"/>
                </a:solidFill>
              </a:rPr>
              <a:t>Za głośno za energetycznie</a:t>
            </a:r>
          </a:p>
        </p:txBody>
      </p:sp>
      <p:sp>
        <p:nvSpPr>
          <p:cNvPr id="3" name="Podtytuł 2">
            <a:extLst>
              <a:ext uri="{FF2B5EF4-FFF2-40B4-BE49-F238E27FC236}">
                <a16:creationId xmlns:a16="http://schemas.microsoft.com/office/drawing/2014/main" xmlns="" id="{174FED64-84E7-4873-EB76-451A938A86BB}"/>
              </a:ext>
            </a:extLst>
          </p:cNvPr>
          <p:cNvSpPr>
            <a:spLocks noGrp="1"/>
          </p:cNvSpPr>
          <p:nvPr>
            <p:ph type="subTitle" idx="1"/>
          </p:nvPr>
        </p:nvSpPr>
        <p:spPr>
          <a:xfrm>
            <a:off x="7973137" y="4588329"/>
            <a:ext cx="3571163" cy="1621508"/>
          </a:xfrm>
        </p:spPr>
        <p:txBody>
          <a:bodyPr>
            <a:normAutofit/>
          </a:bodyPr>
          <a:lstStyle/>
          <a:p>
            <a:endParaRPr lang="pl-PL" sz="1800">
              <a:solidFill>
                <a:schemeClr val="tx2">
                  <a:lumMod val="40000"/>
                  <a:lumOff val="60000"/>
                </a:schemeClr>
              </a:solidFill>
            </a:endParaRPr>
          </a:p>
        </p:txBody>
      </p:sp>
      <p:sp>
        <p:nvSpPr>
          <p:cNvPr id="41" name="Freeform 36">
            <a:extLst>
              <a:ext uri="{FF2B5EF4-FFF2-40B4-BE49-F238E27FC236}">
                <a16:creationId xmlns:a16="http://schemas.microsoft.com/office/drawing/2014/main" xmlns="" id="{B24996F8-180C-4DCB-8A26-DFA336CDE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4" name="Picture 3" descr="Tło sześciokątne z niebieskimi światłami neonu">
            <a:extLst>
              <a:ext uri="{FF2B5EF4-FFF2-40B4-BE49-F238E27FC236}">
                <a16:creationId xmlns:a16="http://schemas.microsoft.com/office/drawing/2014/main" xmlns="" id="{4CCD956A-4A16-C6EF-04A2-F163519A30A3}"/>
              </a:ext>
            </a:extLst>
          </p:cNvPr>
          <p:cNvPicPr>
            <a:picLocks noChangeAspect="1"/>
          </p:cNvPicPr>
          <p:nvPr/>
        </p:nvPicPr>
        <p:blipFill rotWithShape="1">
          <a:blip r:embed="rId3"/>
          <a:srcRect l="18026" r="18326"/>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43" name="Rectangle 42">
            <a:extLst>
              <a:ext uri="{FF2B5EF4-FFF2-40B4-BE49-F238E27FC236}">
                <a16:creationId xmlns:a16="http://schemas.microsoft.com/office/drawing/2014/main" xmlns="" id="{630182B0-3559-41D5-9EBC-0BD86BEDA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xmlns="" val="39745909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3919767-474A-9C5C-1786-4A23815FE3C5}"/>
              </a:ext>
            </a:extLst>
          </p:cNvPr>
          <p:cNvSpPr>
            <a:spLocks noGrp="1"/>
          </p:cNvSpPr>
          <p:nvPr>
            <p:ph type="title"/>
          </p:nvPr>
        </p:nvSpPr>
        <p:spPr/>
        <p:txBody>
          <a:bodyPr/>
          <a:lstStyle/>
          <a:p>
            <a:r>
              <a:rPr lang="pl-PL" sz="2400" b="1" dirty="0">
                <a:solidFill>
                  <a:srgbClr val="FFFFFF"/>
                </a:solidFill>
                <a:latin typeface="Calibri"/>
                <a:cs typeface="Calibri"/>
              </a:rPr>
              <a:t>Obecnie duża ilość młodzieży, niekiedy nawet </a:t>
            </a:r>
            <a:r>
              <a:rPr lang="pl-PL" sz="2400" b="1" dirty="0" smtClean="0">
                <a:solidFill>
                  <a:srgbClr val="FFFFFF"/>
                </a:solidFill>
                <a:latin typeface="Calibri"/>
                <a:cs typeface="Calibri"/>
              </a:rPr>
              <a:t>dzieci, pije </a:t>
            </a:r>
            <a:r>
              <a:rPr lang="pl-PL" sz="2400" b="1" dirty="0">
                <a:solidFill>
                  <a:srgbClr val="FFFFFF"/>
                </a:solidFill>
                <a:latin typeface="Calibri"/>
                <a:cs typeface="Calibri"/>
              </a:rPr>
              <a:t>napoje energetyczne, tzw. energetyki. Napoje energetyczne to napoje bezalkoholowe, najczęściej gazowane, o właściwościach pobudzających. Zawierają dużą dawkę kofeiny, guarany czy tauryny. Picie ich nie pozostaje jednak obojętne dla zdrowia.</a:t>
            </a:r>
            <a:br>
              <a:rPr lang="pl-PL" sz="2400" b="1" dirty="0">
                <a:solidFill>
                  <a:srgbClr val="FFFFFF"/>
                </a:solidFill>
                <a:latin typeface="Calibri"/>
                <a:cs typeface="Calibri"/>
              </a:rPr>
            </a:br>
            <a:endParaRPr lang="pl-PL" sz="2400" b="1" dirty="0">
              <a:solidFill>
                <a:srgbClr val="FFFFFF"/>
              </a:solidFill>
              <a:latin typeface="Calibri"/>
              <a:cs typeface="Calibri"/>
            </a:endParaRPr>
          </a:p>
        </p:txBody>
      </p:sp>
      <p:sp>
        <p:nvSpPr>
          <p:cNvPr id="3" name="Symbol zastępczy zawartości 2">
            <a:extLst>
              <a:ext uri="{FF2B5EF4-FFF2-40B4-BE49-F238E27FC236}">
                <a16:creationId xmlns:a16="http://schemas.microsoft.com/office/drawing/2014/main" xmlns="" id="{D2539444-84F3-FEF3-CC3A-D97011A4FF5C}"/>
              </a:ext>
            </a:extLst>
          </p:cNvPr>
          <p:cNvSpPr>
            <a:spLocks noGrp="1"/>
          </p:cNvSpPr>
          <p:nvPr>
            <p:ph idx="1"/>
          </p:nvPr>
        </p:nvSpPr>
        <p:spPr/>
        <p:txBody>
          <a:bodyPr vert="horz" lIns="91440" tIns="45720" rIns="91440" bIns="45720" rtlCol="0" anchor="t">
            <a:normAutofit/>
          </a:bodyPr>
          <a:lstStyle/>
          <a:p>
            <a:pPr algn="just"/>
            <a:endParaRPr lang="pl-PL" sz="1800" dirty="0">
              <a:latin typeface="Calibri"/>
            </a:endParaRPr>
          </a:p>
          <a:p>
            <a:pPr>
              <a:buClr>
                <a:srgbClr val="8AD0D6"/>
              </a:buClr>
            </a:pPr>
            <a:endParaRPr lang="pl-PL" dirty="0"/>
          </a:p>
        </p:txBody>
      </p:sp>
      <p:pic>
        <p:nvPicPr>
          <p:cNvPr id="4" name="Obraz 3" descr="Wykres odpowiedzi z Formularzy. Tytuł pytania: Czy piłeś napój energetyzujący. Liczba odpowiedzi: 75 odpowiedzi.">
            <a:extLst>
              <a:ext uri="{FF2B5EF4-FFF2-40B4-BE49-F238E27FC236}">
                <a16:creationId xmlns:a16="http://schemas.microsoft.com/office/drawing/2014/main" xmlns="" id="{0252C2B2-4186-8EB4-E096-A5694759B88B}"/>
              </a:ext>
            </a:extLst>
          </p:cNvPr>
          <p:cNvPicPr>
            <a:picLocks noChangeAspect="1"/>
          </p:cNvPicPr>
          <p:nvPr/>
        </p:nvPicPr>
        <p:blipFill rotWithShape="1">
          <a:blip r:embed="rId2" cstate="print"/>
          <a:srcRect l="166" r="24084" b="-1250"/>
          <a:stretch/>
        </p:blipFill>
        <p:spPr>
          <a:xfrm>
            <a:off x="5951032" y="2722483"/>
            <a:ext cx="6003004" cy="3397161"/>
          </a:xfrm>
          <a:prstGeom prst="rect">
            <a:avLst/>
          </a:prstGeom>
        </p:spPr>
      </p:pic>
      <p:sp>
        <p:nvSpPr>
          <p:cNvPr id="5" name="pole tekstowe 4">
            <a:extLst>
              <a:ext uri="{FF2B5EF4-FFF2-40B4-BE49-F238E27FC236}">
                <a16:creationId xmlns:a16="http://schemas.microsoft.com/office/drawing/2014/main" xmlns="" id="{30CE4E3D-18B2-FCA1-F90B-BCC65BEE793B}"/>
              </a:ext>
            </a:extLst>
          </p:cNvPr>
          <p:cNvSpPr txBox="1"/>
          <p:nvPr/>
        </p:nvSpPr>
        <p:spPr>
          <a:xfrm>
            <a:off x="650062" y="2835420"/>
            <a:ext cx="513442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800" dirty="0"/>
              <a:t>Po przeprowadzeniu ankiety w klasach 4-8 mojej szkoły, okazało się, że 37,3% osób miało okazję pić energetyka.</a:t>
            </a:r>
          </a:p>
        </p:txBody>
      </p:sp>
    </p:spTree>
    <p:extLst>
      <p:ext uri="{BB962C8B-B14F-4D97-AF65-F5344CB8AC3E}">
        <p14:creationId xmlns:p14="http://schemas.microsoft.com/office/powerpoint/2010/main" xmlns="" val="161897942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560257A-25FA-FE82-8CBE-2410E35BDC4D}"/>
              </a:ext>
            </a:extLst>
          </p:cNvPr>
          <p:cNvSpPr>
            <a:spLocks noGrp="1"/>
          </p:cNvSpPr>
          <p:nvPr>
            <p:ph type="title"/>
          </p:nvPr>
        </p:nvSpPr>
        <p:spPr>
          <a:xfrm>
            <a:off x="502337" y="308944"/>
            <a:ext cx="9404723" cy="1400530"/>
          </a:xfrm>
        </p:spPr>
        <p:txBody>
          <a:bodyPr/>
          <a:lstStyle/>
          <a:p>
            <a:r>
              <a:rPr lang="pl-PL" dirty="0"/>
              <a:t>Skład energetyków.</a:t>
            </a:r>
          </a:p>
        </p:txBody>
      </p:sp>
      <p:sp>
        <p:nvSpPr>
          <p:cNvPr id="3" name="Symbol zastępczy zawartości 2">
            <a:extLst>
              <a:ext uri="{FF2B5EF4-FFF2-40B4-BE49-F238E27FC236}">
                <a16:creationId xmlns:a16="http://schemas.microsoft.com/office/drawing/2014/main" xmlns="" id="{F7750618-C3FD-CC44-03B0-1AF2CB81210E}"/>
              </a:ext>
            </a:extLst>
          </p:cNvPr>
          <p:cNvSpPr>
            <a:spLocks noGrp="1"/>
          </p:cNvSpPr>
          <p:nvPr>
            <p:ph idx="1"/>
          </p:nvPr>
        </p:nvSpPr>
        <p:spPr>
          <a:xfrm>
            <a:off x="125652" y="1017748"/>
            <a:ext cx="10585559" cy="4195481"/>
          </a:xfrm>
        </p:spPr>
        <p:txBody>
          <a:bodyPr vert="horz" lIns="91440" tIns="45720" rIns="91440" bIns="45720" rtlCol="0" anchor="t">
            <a:noAutofit/>
          </a:bodyPr>
          <a:lstStyle/>
          <a:p>
            <a:pPr algn="just"/>
            <a:r>
              <a:rPr lang="pl-PL" sz="1800" dirty="0">
                <a:ea typeface="+mj-lt"/>
                <a:cs typeface="+mj-lt"/>
              </a:rPr>
              <a:t>W określeniu czy dany produkt jest dla nas dobry pomaga nam skład. Jeżeli chodzi o energetyki, jak sama nazwa sugeruje, w takich napojach muszą znajdować się substancje dodające nam energii. Przede wszystkim w napojach energetycznych znajdziemy kofeinę. Zazwyczaj w 100ml napoju energetyzującego  znajdziemy od około 30 do 50mg kofeiny. Przyjmując zatem, że standardowa puszka ma 250 ml, to po wypiciu takiej porcji przyjmiemy do naszego organizmu od około 80 do 120 mg kofeiny. Jeśli wypijemy takich napojów więcej, możemy nawet doprowadzić do zatrucia naszego organizmu kofeiną – nasze serce zacznie pracować bardzo szybko (dojdzie do tachykardii), podniesie się ciśnienie krwi, obecne mogą być drżenia kończyn, zawroty głowy oraz uczucie ogólnego nadmiernego pobudzenia. Oprócz tego w energetykach często obecna jest guarana. Guarana jest rośliną, która zawiera dużą ilość kofeiny. Jej działanie jest takie samo bądź nawet silniejsze od kofeiny.  Guarana zatem pobudza do działania, poprawia zdolność koncentracji i zapamiętywania, niweluje uczucie senności. Poza tym w energetykach zawarta jest też zazwyczaj tauryna, będąca endogennym aminokwasem. Tauryna jest neuroprzekaźnikiem w układzie nerwowym, dlatego też mechanizm jej działania polega na poprawieniu koncentracji i procesów poznawczych, poza tym substancja ta dodatkowo również wpływa na pracę naszych mięśni.</a:t>
            </a:r>
            <a:endParaRPr lang="pl-PL" sz="1800" dirty="0">
              <a:latin typeface="Calibri"/>
              <a:cs typeface="Calibri"/>
            </a:endParaRPr>
          </a:p>
        </p:txBody>
      </p:sp>
    </p:spTree>
    <p:extLst>
      <p:ext uri="{BB962C8B-B14F-4D97-AF65-F5344CB8AC3E}">
        <p14:creationId xmlns:p14="http://schemas.microsoft.com/office/powerpoint/2010/main" xmlns="" val="107936122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15EA3F9-E435-B69F-2F92-B1E75304683B}"/>
              </a:ext>
            </a:extLst>
          </p:cNvPr>
          <p:cNvSpPr>
            <a:spLocks noGrp="1"/>
          </p:cNvSpPr>
          <p:nvPr>
            <p:ph type="title"/>
          </p:nvPr>
        </p:nvSpPr>
        <p:spPr/>
        <p:txBody>
          <a:bodyPr/>
          <a:lstStyle/>
          <a:p>
            <a:pPr algn="ctr"/>
            <a:r>
              <a:rPr lang="pl-PL" dirty="0"/>
              <a:t>Co się dzieje z sercem po wypiciu energetyków</a:t>
            </a:r>
          </a:p>
        </p:txBody>
      </p:sp>
      <p:pic>
        <p:nvPicPr>
          <p:cNvPr id="9" name="Symbol zastępczy zawartości 8">
            <a:extLst>
              <a:ext uri="{FF2B5EF4-FFF2-40B4-BE49-F238E27FC236}">
                <a16:creationId xmlns:a16="http://schemas.microsoft.com/office/drawing/2014/main" xmlns="" id="{6335B501-609B-5B7C-1748-24C3F83391C6}"/>
              </a:ext>
            </a:extLst>
          </p:cNvPr>
          <p:cNvPicPr>
            <a:picLocks noGrp="1" noChangeAspect="1"/>
          </p:cNvPicPr>
          <p:nvPr>
            <p:ph idx="1"/>
          </p:nvPr>
        </p:nvPicPr>
        <p:blipFill>
          <a:blip r:embed="rId2"/>
          <a:stretch>
            <a:fillRect/>
          </a:stretch>
        </p:blipFill>
        <p:spPr>
          <a:xfrm>
            <a:off x="1417982" y="2209520"/>
            <a:ext cx="9276521" cy="4195762"/>
          </a:xfrm>
        </p:spPr>
      </p:pic>
    </p:spTree>
    <p:extLst>
      <p:ext uri="{BB962C8B-B14F-4D97-AF65-F5344CB8AC3E}">
        <p14:creationId xmlns:p14="http://schemas.microsoft.com/office/powerpoint/2010/main" xmlns="" val="381887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xmlns=""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3209408-965B-B21B-58F3-EC8CB3BB9BB8}"/>
              </a:ext>
            </a:extLst>
          </p:cNvPr>
          <p:cNvSpPr>
            <a:spLocks noGrp="1"/>
          </p:cNvSpPr>
          <p:nvPr>
            <p:ph type="title"/>
          </p:nvPr>
        </p:nvSpPr>
        <p:spPr>
          <a:xfrm>
            <a:off x="648930" y="1851342"/>
            <a:ext cx="6188190" cy="2150815"/>
          </a:xfrm>
        </p:spPr>
        <p:txBody>
          <a:bodyPr vert="horz" lIns="91440" tIns="45720" rIns="91440" bIns="45720" rtlCol="0" anchor="t">
            <a:noAutofit/>
          </a:bodyPr>
          <a:lstStyle/>
          <a:p>
            <a:pPr algn="just">
              <a:lnSpc>
                <a:spcPct val="90000"/>
              </a:lnSpc>
            </a:pPr>
            <a:r>
              <a:rPr lang="pl-PL" sz="2400" dirty="0">
                <a:solidFill>
                  <a:srgbClr val="EBEBEB"/>
                </a:solidFill>
                <a:ea typeface="+mj-lt"/>
                <a:cs typeface="+mj-lt"/>
              </a:rPr>
              <a:t>Wymienione składniki należą do głównych substancji, które zawiera energetyk. Dodatkowo w napojach energetyzujących można też czasami znaleźć żeń-</a:t>
            </a:r>
            <a:r>
              <a:rPr lang="pl-PL" sz="2400" dirty="0" err="1">
                <a:solidFill>
                  <a:srgbClr val="EBEBEB"/>
                </a:solidFill>
                <a:ea typeface="+mj-lt"/>
                <a:cs typeface="+mj-lt"/>
              </a:rPr>
              <a:t>szeń</a:t>
            </a:r>
            <a:r>
              <a:rPr lang="pl-PL" sz="2400" dirty="0">
                <a:solidFill>
                  <a:srgbClr val="EBEBEB"/>
                </a:solidFill>
                <a:ea typeface="+mj-lt"/>
                <a:cs typeface="+mj-lt"/>
              </a:rPr>
              <a:t>, który również ma nas pobudzić oraz witaminy z grupy B.</a:t>
            </a:r>
            <a:r>
              <a:rPr lang="pl-PL" sz="2400" dirty="0">
                <a:ea typeface="+mj-lt"/>
                <a:cs typeface="+mj-lt"/>
              </a:rPr>
              <a:t/>
            </a:r>
            <a:br>
              <a:rPr lang="pl-PL" sz="2400" dirty="0">
                <a:ea typeface="+mj-lt"/>
                <a:cs typeface="+mj-lt"/>
              </a:rPr>
            </a:br>
            <a:r>
              <a:rPr lang="pl-PL" sz="2400" dirty="0">
                <a:solidFill>
                  <a:srgbClr val="EBEBEB"/>
                </a:solidFill>
              </a:rPr>
              <a:t>Każdy napój energetyczny może mieć inny skład, jednak składniki wymienione w slajdzie powyżej należą do tych najczęściej występujących </a:t>
            </a:r>
          </a:p>
          <a:p>
            <a:pPr>
              <a:lnSpc>
                <a:spcPct val="90000"/>
              </a:lnSpc>
            </a:pPr>
            <a:endParaRPr lang="pl-PL" sz="2000" dirty="0">
              <a:solidFill>
                <a:srgbClr val="EBEBEB"/>
              </a:solidFill>
            </a:endParaRPr>
          </a:p>
        </p:txBody>
      </p:sp>
      <p:sp>
        <p:nvSpPr>
          <p:cNvPr id="3" name="Symbol zastępczy zawartości 2">
            <a:extLst>
              <a:ext uri="{FF2B5EF4-FFF2-40B4-BE49-F238E27FC236}">
                <a16:creationId xmlns:a16="http://schemas.microsoft.com/office/drawing/2014/main" xmlns="" id="{9DEF6EA6-65A2-A0B9-1DB8-901A4F6847FA}"/>
              </a:ext>
            </a:extLst>
          </p:cNvPr>
          <p:cNvSpPr>
            <a:spLocks noGrp="1"/>
          </p:cNvSpPr>
          <p:nvPr>
            <p:ph idx="1"/>
          </p:nvPr>
        </p:nvSpPr>
        <p:spPr>
          <a:xfrm>
            <a:off x="5406886" y="5486400"/>
            <a:ext cx="1430233" cy="737419"/>
          </a:xfrm>
        </p:spPr>
        <p:txBody>
          <a:bodyPr vert="horz" lIns="91440" tIns="45720" rIns="91440" bIns="45720" rtlCol="0">
            <a:normAutofit/>
          </a:bodyPr>
          <a:lstStyle/>
          <a:p>
            <a:endParaRPr lang="pl-PL" dirty="0">
              <a:solidFill>
                <a:srgbClr val="FFFFFF"/>
              </a:solidFill>
            </a:endParaRPr>
          </a:p>
          <a:p>
            <a:pPr>
              <a:buClr>
                <a:srgbClr val="8AD0D6"/>
              </a:buClr>
            </a:pPr>
            <a:endParaRPr lang="pl-PL" dirty="0">
              <a:solidFill>
                <a:srgbClr val="FFFFFF"/>
              </a:solidFill>
            </a:endParaRPr>
          </a:p>
        </p:txBody>
      </p:sp>
      <p:sp>
        <p:nvSpPr>
          <p:cNvPr id="16" name="Freeform 31">
            <a:extLst>
              <a:ext uri="{FF2B5EF4-FFF2-40B4-BE49-F238E27FC236}">
                <a16:creationId xmlns:a16="http://schemas.microsoft.com/office/drawing/2014/main" xmlns=""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Obraz 3" descr="Obraz zawierający tekst, menu, zrzut ekranu&#10;&#10;Opis wygenerowany automatycznie">
            <a:extLst>
              <a:ext uri="{FF2B5EF4-FFF2-40B4-BE49-F238E27FC236}">
                <a16:creationId xmlns:a16="http://schemas.microsoft.com/office/drawing/2014/main" xmlns="" id="{F657331B-D5DC-AD89-9363-DBB78F05D599}"/>
              </a:ext>
            </a:extLst>
          </p:cNvPr>
          <p:cNvPicPr>
            <a:picLocks noChangeAspect="1"/>
          </p:cNvPicPr>
          <p:nvPr/>
        </p:nvPicPr>
        <p:blipFill rotWithShape="1">
          <a:blip r:embed="rId3"/>
          <a:srcRect l="5705"/>
          <a:stretch/>
        </p:blipFill>
        <p:spPr>
          <a:xfrm>
            <a:off x="7295710" y="-2"/>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xmlns="" val="4756542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 name="Picture 89">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88" name="Picture 91">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89" name="Oval 93">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91" name="Picture 95">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93" name="Picture 97">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95" name="Rectangle 99">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useBgFill="1">
        <p:nvSpPr>
          <p:cNvPr id="97" name="Rectangle 101">
            <a:extLst>
              <a:ext uri="{FF2B5EF4-FFF2-40B4-BE49-F238E27FC236}">
                <a16:creationId xmlns:a16="http://schemas.microsoft.com/office/drawing/2014/main" xmlns=""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ymbol zastępczy zawartości 8" descr="Wykres odpowiedzi z Formularzy. Tytuł pytania: Jak często pijesz napoje energetyzujące. Liczba odpowiedzi: 76 odpowiedzi.">
            <a:extLst>
              <a:ext uri="{FF2B5EF4-FFF2-40B4-BE49-F238E27FC236}">
                <a16:creationId xmlns:a16="http://schemas.microsoft.com/office/drawing/2014/main" xmlns="" id="{DD4BA0FF-6EF1-BAD5-0475-F970B0CBF2A0}"/>
              </a:ext>
            </a:extLst>
          </p:cNvPr>
          <p:cNvPicPr>
            <a:picLocks noChangeAspect="1"/>
          </p:cNvPicPr>
          <p:nvPr/>
        </p:nvPicPr>
        <p:blipFill rotWithShape="1">
          <a:blip r:embed="rId6">
            <a:alphaModFix amt="40000"/>
          </a:blip>
          <a:srcRect r="25333" b="-1"/>
          <a:stretch/>
        </p:blipFill>
        <p:spPr>
          <a:xfrm>
            <a:off x="20" y="10"/>
            <a:ext cx="12191980" cy="6857990"/>
          </a:xfrm>
          <a:prstGeom prst="rect">
            <a:avLst/>
          </a:prstGeom>
        </p:spPr>
      </p:pic>
      <p:sp>
        <p:nvSpPr>
          <p:cNvPr id="2" name="Tytuł 1">
            <a:extLst>
              <a:ext uri="{FF2B5EF4-FFF2-40B4-BE49-F238E27FC236}">
                <a16:creationId xmlns:a16="http://schemas.microsoft.com/office/drawing/2014/main" xmlns="" id="{944E432D-A0C6-4308-128C-1211D6C03749}"/>
              </a:ext>
            </a:extLst>
          </p:cNvPr>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endParaRPr lang="en-US" sz="2900" dirty="0">
              <a:solidFill>
                <a:schemeClr val="tx1"/>
              </a:solidFill>
            </a:endParaRPr>
          </a:p>
        </p:txBody>
      </p:sp>
      <p:sp>
        <p:nvSpPr>
          <p:cNvPr id="85" name="Content Placeholder 46">
            <a:extLst>
              <a:ext uri="{FF2B5EF4-FFF2-40B4-BE49-F238E27FC236}">
                <a16:creationId xmlns:a16="http://schemas.microsoft.com/office/drawing/2014/main" xmlns="" id="{9CC833CD-8266-1275-4195-4094B2A5C7EC}"/>
              </a:ext>
            </a:extLst>
          </p:cNvPr>
          <p:cNvSpPr>
            <a:spLocks noGrp="1"/>
          </p:cNvSpPr>
          <p:nvPr>
            <p:ph idx="1"/>
          </p:nvPr>
        </p:nvSpPr>
        <p:spPr>
          <a:xfrm>
            <a:off x="1154955" y="4777380"/>
            <a:ext cx="8825658" cy="861420"/>
          </a:xfrm>
        </p:spPr>
        <p:txBody>
          <a:bodyPr vert="horz" lIns="91440" tIns="45720" rIns="91440" bIns="45720" rtlCol="0" anchor="t">
            <a:normAutofit/>
          </a:bodyPr>
          <a:lstStyle/>
          <a:p>
            <a:pPr marL="0" indent="0">
              <a:buNone/>
            </a:pPr>
            <a:endParaRPr lang="en-US" cap="all" dirty="0"/>
          </a:p>
        </p:txBody>
      </p:sp>
      <p:sp>
        <p:nvSpPr>
          <p:cNvPr id="8" name="pole tekstowe 7">
            <a:extLst>
              <a:ext uri="{FF2B5EF4-FFF2-40B4-BE49-F238E27FC236}">
                <a16:creationId xmlns:a16="http://schemas.microsoft.com/office/drawing/2014/main" xmlns="" id="{2A9A6854-C742-2093-2F8E-D0C307D77BD2}"/>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400" dirty="0">
              <a:solidFill>
                <a:srgbClr val="000000"/>
              </a:solidFill>
              <a:cs typeface="Calibri"/>
            </a:endParaRPr>
          </a:p>
        </p:txBody>
      </p:sp>
    </p:spTree>
    <p:extLst>
      <p:ext uri="{BB962C8B-B14F-4D97-AF65-F5344CB8AC3E}">
        <p14:creationId xmlns:p14="http://schemas.microsoft.com/office/powerpoint/2010/main" xmlns="" val="309522724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D962990-EED5-9BD2-B142-836561C9DD1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D4290934-C355-1742-4002-4928B9C01E14}"/>
              </a:ext>
            </a:extLst>
          </p:cNvPr>
          <p:cNvSpPr>
            <a:spLocks noGrp="1"/>
          </p:cNvSpPr>
          <p:nvPr>
            <p:ph idx="1"/>
          </p:nvPr>
        </p:nvSpPr>
        <p:spPr/>
        <p:txBody>
          <a:bodyPr/>
          <a:lstStyle/>
          <a:p>
            <a:pPr>
              <a:lnSpc>
                <a:spcPct val="150000"/>
              </a:lnSpc>
              <a:spcBef>
                <a:spcPts val="600"/>
              </a:spcBef>
              <a:spcAft>
                <a:spcPts val="600"/>
              </a:spcAft>
            </a:pPr>
            <a:r>
              <a:rPr lang="en-US" sz="2000" dirty="0">
                <a:solidFill>
                  <a:schemeClr val="tx1"/>
                </a:solidFill>
                <a:latin typeface="Calibri" panose="020F0502020204030204" pitchFamily="34" charset="0"/>
                <a:cs typeface="Calibri" panose="020F0502020204030204" pitchFamily="34" charset="0"/>
              </a:rPr>
              <a:t>Po </a:t>
            </a:r>
            <a:r>
              <a:rPr lang="en-US" sz="2000" dirty="0" err="1">
                <a:solidFill>
                  <a:schemeClr val="tx1"/>
                </a:solidFill>
                <a:latin typeface="Calibri" panose="020F0502020204030204" pitchFamily="34" charset="0"/>
                <a:cs typeface="Calibri" panose="020F0502020204030204" pitchFamily="34" charset="0"/>
              </a:rPr>
              <a:t>przeanalizowaniu</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składu</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widać</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dobrze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że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napoje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energetyzujące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trzeba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pić</a:t>
            </a:r>
            <a:r>
              <a:rPr lang="en-US" sz="2000" dirty="0">
                <a:solidFill>
                  <a:schemeClr val="tx1"/>
                </a:solidFill>
                <a:latin typeface="Calibri" panose="020F0502020204030204" pitchFamily="34" charset="0"/>
                <a:cs typeface="Calibri" panose="020F0502020204030204" pitchFamily="34" charset="0"/>
              </a:rPr>
              <a:t> z </a:t>
            </a:r>
            <a:r>
              <a:rPr lang="en-US" sz="2000" dirty="0" err="1">
                <a:solidFill>
                  <a:schemeClr val="tx1"/>
                </a:solidFill>
                <a:latin typeface="Calibri" panose="020F0502020204030204" pitchFamily="34" charset="0"/>
                <a:cs typeface="Calibri" panose="020F0502020204030204" pitchFamily="34" charset="0"/>
              </a:rPr>
              <a:t>umiarem</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Nie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powinno</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się</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wypijać</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więcej</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niż</a:t>
            </a:r>
            <a:r>
              <a:rPr lang="en-US" sz="2000" dirty="0">
                <a:solidFill>
                  <a:schemeClr val="tx1"/>
                </a:solidFill>
                <a:latin typeface="Calibri" panose="020F0502020204030204" pitchFamily="34" charset="0"/>
                <a:cs typeface="Calibri" panose="020F0502020204030204" pitchFamily="34" charset="0"/>
              </a:rPr>
              <a:t> 1-2 </a:t>
            </a:r>
            <a:r>
              <a:rPr lang="en-US" sz="2000" dirty="0" err="1">
                <a:solidFill>
                  <a:schemeClr val="tx1"/>
                </a:solidFill>
                <a:latin typeface="Calibri" panose="020F0502020204030204" pitchFamily="34" charset="0"/>
                <a:cs typeface="Calibri" panose="020F0502020204030204" pitchFamily="34" charset="0"/>
              </a:rPr>
              <a:t>puszek</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dziennie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ponieważ</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większa</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ilość</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spowoduje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nadpobudzenie</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organizmu</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przez</a:t>
            </a:r>
            <a:r>
              <a:rPr lang="en-US" sz="2000" dirty="0">
                <a:solidFill>
                  <a:schemeClr val="tx1"/>
                </a:solidFill>
                <a:latin typeface="Calibri" panose="020F0502020204030204" pitchFamily="34" charset="0"/>
                <a:cs typeface="Calibri" panose="020F0502020204030204" pitchFamily="34" charset="0"/>
              </a:rPr>
              <a:t> </a:t>
            </a:r>
            <a:r>
              <a:rPr lang="en-US" sz="2000" dirty="0" smtClean="0">
                <a:solidFill>
                  <a:schemeClr val="tx1"/>
                </a:solidFill>
                <a:latin typeface="Calibri" panose="020F0502020204030204" pitchFamily="34" charset="0"/>
                <a:cs typeface="Calibri" panose="020F0502020204030204" pitchFamily="34" charset="0"/>
              </a:rPr>
              <a:t>co</a:t>
            </a:r>
            <a:r>
              <a:rPr lang="pl-PL" dirty="0" smtClean="0">
                <a:latin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cs typeface="Calibri" panose="020F0502020204030204" pitchFamily="34" charset="0"/>
              </a:rPr>
              <a:t>nie</a:t>
            </a:r>
            <a:r>
              <a:rPr lang="en-US" sz="2000" dirty="0" smtClean="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będziemy</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mogli</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się</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skupić</a:t>
            </a:r>
            <a:endParaRPr lang="pl-PL" sz="2000" dirty="0">
              <a:solidFill>
                <a:schemeClr val="tx1"/>
              </a:solidFill>
              <a:latin typeface="Calibri" panose="020F0502020204030204" pitchFamily="34" charset="0"/>
              <a:cs typeface="Calibri" panose="020F0502020204030204" pitchFamily="34" charset="0"/>
            </a:endParaRPr>
          </a:p>
          <a:p>
            <a:pPr marL="0" indent="0" algn="ctr">
              <a:lnSpc>
                <a:spcPct val="150000"/>
              </a:lnSpc>
              <a:spcBef>
                <a:spcPts val="600"/>
              </a:spcBef>
              <a:spcAft>
                <a:spcPts val="600"/>
              </a:spcAft>
              <a:buNone/>
            </a:pPr>
            <a:r>
              <a:rPr lang="en-US" b="1" cap="all" dirty="0">
                <a:latin typeface="Calibri" panose="020F0502020204030204" pitchFamily="34" charset="0"/>
                <a:cs typeface="Calibri" panose="020F0502020204030204" pitchFamily="34" charset="0"/>
              </a:rPr>
              <a:t>Na </a:t>
            </a:r>
            <a:r>
              <a:rPr lang="en-US" b="1" cap="all" dirty="0" err="1">
                <a:latin typeface="Calibri" panose="020F0502020204030204" pitchFamily="34" charset="0"/>
                <a:cs typeface="Calibri" panose="020F0502020204030204" pitchFamily="34" charset="0"/>
              </a:rPr>
              <a:t>szczęście</a:t>
            </a:r>
            <a:r>
              <a:rPr lang="en-US" b="1" cap="all" dirty="0">
                <a:latin typeface="Calibri" panose="020F0502020204030204" pitchFamily="34" charset="0"/>
                <a:cs typeface="Calibri" panose="020F0502020204030204" pitchFamily="34" charset="0"/>
              </a:rPr>
              <a:t> </a:t>
            </a:r>
            <a:r>
              <a:rPr lang="en-US" b="1" cap="all" dirty="0" err="1">
                <a:latin typeface="Calibri" panose="020F0502020204030204" pitchFamily="34" charset="0"/>
                <a:cs typeface="Calibri" panose="020F0502020204030204" pitchFamily="34" charset="0"/>
              </a:rPr>
              <a:t>większość</a:t>
            </a:r>
            <a:r>
              <a:rPr lang="en-US" b="1" cap="all" dirty="0">
                <a:latin typeface="Calibri" panose="020F0502020204030204" pitchFamily="34" charset="0"/>
                <a:cs typeface="Calibri" panose="020F0502020204030204" pitchFamily="34" charset="0"/>
              </a:rPr>
              <a:t> </a:t>
            </a:r>
            <a:r>
              <a:rPr lang="en-US" b="1" cap="all" dirty="0" err="1">
                <a:latin typeface="Calibri" panose="020F0502020204030204" pitchFamily="34" charset="0"/>
                <a:cs typeface="Calibri" panose="020F0502020204030204" pitchFamily="34" charset="0"/>
              </a:rPr>
              <a:t>ankietowanych</a:t>
            </a:r>
            <a:r>
              <a:rPr lang="en-US" b="1" cap="all" dirty="0">
                <a:latin typeface="Calibri" panose="020F0502020204030204" pitchFamily="34" charset="0"/>
                <a:cs typeface="Calibri" panose="020F0502020204030204" pitchFamily="34" charset="0"/>
              </a:rPr>
              <a:t> </a:t>
            </a:r>
            <a:r>
              <a:rPr lang="en-US" b="1" cap="all" dirty="0" err="1">
                <a:latin typeface="Calibri" panose="020F0502020204030204" pitchFamily="34" charset="0"/>
                <a:cs typeface="Calibri" panose="020F0502020204030204" pitchFamily="34" charset="0"/>
              </a:rPr>
              <a:t>powiedziała</a:t>
            </a:r>
            <a:r>
              <a:rPr lang="en-US" b="1" cap="all" dirty="0">
                <a:latin typeface="Calibri" panose="020F0502020204030204" pitchFamily="34" charset="0"/>
                <a:cs typeface="Calibri" panose="020F0502020204030204" pitchFamily="34" charset="0"/>
              </a:rPr>
              <a:t> </a:t>
            </a:r>
            <a:r>
              <a:rPr lang="pl-PL" b="1" cap="all" dirty="0">
                <a:latin typeface="Calibri" panose="020F0502020204030204" pitchFamily="34" charset="0"/>
                <a:cs typeface="Calibri" panose="020F0502020204030204" pitchFamily="34" charset="0"/>
              </a:rPr>
              <a:t>, </a:t>
            </a:r>
            <a:r>
              <a:rPr lang="en-US" b="1" cap="all" dirty="0" err="1">
                <a:latin typeface="Calibri" panose="020F0502020204030204" pitchFamily="34" charset="0"/>
                <a:cs typeface="Calibri" panose="020F0502020204030204" pitchFamily="34" charset="0"/>
              </a:rPr>
              <a:t>że</a:t>
            </a:r>
            <a:r>
              <a:rPr lang="en-US" b="1" cap="all" dirty="0">
                <a:latin typeface="Calibri" panose="020F0502020204030204" pitchFamily="34" charset="0"/>
                <a:cs typeface="Calibri" panose="020F0502020204030204" pitchFamily="34" charset="0"/>
              </a:rPr>
              <a:t> </a:t>
            </a:r>
            <a:r>
              <a:rPr lang="en-US" b="1" cap="all" dirty="0" err="1">
                <a:latin typeface="Calibri" panose="020F0502020204030204" pitchFamily="34" charset="0"/>
                <a:cs typeface="Calibri" panose="020F0502020204030204" pitchFamily="34" charset="0"/>
              </a:rPr>
              <a:t>wcale</a:t>
            </a:r>
            <a:r>
              <a:rPr lang="en-US" b="1" cap="all" dirty="0">
                <a:latin typeface="Calibri" panose="020F0502020204030204" pitchFamily="34" charset="0"/>
                <a:cs typeface="Calibri" panose="020F0502020204030204" pitchFamily="34" charset="0"/>
              </a:rPr>
              <a:t> </a:t>
            </a:r>
            <a:r>
              <a:rPr lang="en-US" b="1" cap="all" dirty="0" err="1">
                <a:latin typeface="Calibri" panose="020F0502020204030204" pitchFamily="34" charset="0"/>
                <a:cs typeface="Calibri" panose="020F0502020204030204" pitchFamily="34" charset="0"/>
              </a:rPr>
              <a:t>nie</a:t>
            </a:r>
            <a:r>
              <a:rPr lang="en-US" b="1" cap="all" dirty="0">
                <a:latin typeface="Calibri" panose="020F0502020204030204" pitchFamily="34" charset="0"/>
                <a:cs typeface="Calibri" panose="020F0502020204030204" pitchFamily="34" charset="0"/>
              </a:rPr>
              <a:t> </a:t>
            </a:r>
            <a:r>
              <a:rPr lang="en-US" b="1" cap="all" dirty="0" err="1">
                <a:latin typeface="Calibri" panose="020F0502020204030204" pitchFamily="34" charset="0"/>
                <a:cs typeface="Calibri" panose="020F0502020204030204" pitchFamily="34" charset="0"/>
              </a:rPr>
              <a:t>pije</a:t>
            </a:r>
            <a:r>
              <a:rPr lang="en-US" b="1" cap="all" dirty="0">
                <a:latin typeface="Calibri" panose="020F0502020204030204" pitchFamily="34" charset="0"/>
                <a:cs typeface="Calibri" panose="020F0502020204030204" pitchFamily="34" charset="0"/>
              </a:rPr>
              <a:t> </a:t>
            </a:r>
            <a:r>
              <a:rPr lang="en-US" b="1" cap="all" dirty="0" err="1">
                <a:latin typeface="Calibri" panose="020F0502020204030204" pitchFamily="34" charset="0"/>
                <a:cs typeface="Calibri" panose="020F0502020204030204" pitchFamily="34" charset="0"/>
              </a:rPr>
              <a:t>energetyków</a:t>
            </a:r>
            <a:r>
              <a:rPr lang="en-US" b="1" cap="all" dirty="0">
                <a:latin typeface="Calibri" panose="020F0502020204030204" pitchFamily="34" charset="0"/>
                <a:cs typeface="Calibri" panose="020F0502020204030204" pitchFamily="34" charset="0"/>
              </a:rPr>
              <a:t>.</a:t>
            </a:r>
          </a:p>
          <a:p>
            <a:endParaRPr lang="pl-PL" dirty="0"/>
          </a:p>
        </p:txBody>
      </p:sp>
    </p:spTree>
    <p:extLst>
      <p:ext uri="{BB962C8B-B14F-4D97-AF65-F5344CB8AC3E}">
        <p14:creationId xmlns:p14="http://schemas.microsoft.com/office/powerpoint/2010/main" xmlns="" val="1767135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Freeform 7">
            <a:extLst>
              <a:ext uri="{FF2B5EF4-FFF2-40B4-BE49-F238E27FC236}">
                <a16:creationId xmlns:a16="http://schemas.microsoft.com/office/drawing/2014/main" xmlns=""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ytuł 1">
            <a:extLst>
              <a:ext uri="{FF2B5EF4-FFF2-40B4-BE49-F238E27FC236}">
                <a16:creationId xmlns:a16="http://schemas.microsoft.com/office/drawing/2014/main" xmlns="" id="{184F4275-5573-785A-7204-9C5F82A602BD}"/>
              </a:ext>
            </a:extLst>
          </p:cNvPr>
          <p:cNvSpPr>
            <a:spLocks noGrp="1"/>
          </p:cNvSpPr>
          <p:nvPr>
            <p:ph type="title"/>
          </p:nvPr>
        </p:nvSpPr>
        <p:spPr>
          <a:xfrm>
            <a:off x="1569081" y="571757"/>
            <a:ext cx="9252154" cy="1016654"/>
          </a:xfrm>
        </p:spPr>
        <p:txBody>
          <a:bodyPr>
            <a:normAutofit/>
          </a:bodyPr>
          <a:lstStyle/>
          <a:p>
            <a:r>
              <a:rPr lang="pl-PL" dirty="0">
                <a:solidFill>
                  <a:srgbClr val="EBEBEB"/>
                </a:solidFill>
              </a:rPr>
              <a:t>Skutki picia energetyków</a:t>
            </a:r>
          </a:p>
        </p:txBody>
      </p:sp>
      <p:sp>
        <p:nvSpPr>
          <p:cNvPr id="18" name="Rectangle 17">
            <a:extLst>
              <a:ext uri="{FF2B5EF4-FFF2-40B4-BE49-F238E27FC236}">
                <a16:creationId xmlns:a16="http://schemas.microsoft.com/office/drawing/2014/main" xmlns=""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Freeform: Shape 19">
            <a:extLst>
              <a:ext uri="{FF2B5EF4-FFF2-40B4-BE49-F238E27FC236}">
                <a16:creationId xmlns:a16="http://schemas.microsoft.com/office/drawing/2014/main" xmlns=""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pl-PL"/>
          </a:p>
        </p:txBody>
      </p:sp>
      <p:graphicFrame>
        <p:nvGraphicFramePr>
          <p:cNvPr id="9" name="Symbol zastępczy zawartości 2">
            <a:extLst>
              <a:ext uri="{FF2B5EF4-FFF2-40B4-BE49-F238E27FC236}">
                <a16:creationId xmlns:a16="http://schemas.microsoft.com/office/drawing/2014/main" xmlns="" id="{019BF6F9-3DC9-F1E7-FB00-2D0C21D78E52}"/>
              </a:ext>
            </a:extLst>
          </p:cNvPr>
          <p:cNvGraphicFramePr>
            <a:graphicFrameLocks noGrp="1"/>
          </p:cNvGraphicFramePr>
          <p:nvPr>
            <p:ph idx="1"/>
            <p:extLst>
              <p:ext uri="{D42A27DB-BD31-4B8C-83A1-F6EECF244321}">
                <p14:modId xmlns:p14="http://schemas.microsoft.com/office/powerpoint/2010/main" xmlns="" val="828546620"/>
              </p:ext>
            </p:extLst>
          </p:nvPr>
        </p:nvGraphicFramePr>
        <p:xfrm>
          <a:off x="116968" y="1976369"/>
          <a:ext cx="12160577" cy="4166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5768102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41DCE60-0EDB-0EB7-0682-6283AF3625C9}"/>
              </a:ext>
            </a:extLst>
          </p:cNvPr>
          <p:cNvSpPr>
            <a:spLocks noGrp="1"/>
          </p:cNvSpPr>
          <p:nvPr>
            <p:ph type="title"/>
          </p:nvPr>
        </p:nvSpPr>
        <p:spPr>
          <a:xfrm>
            <a:off x="646111" y="452718"/>
            <a:ext cx="9404723" cy="859247"/>
          </a:xfrm>
        </p:spPr>
        <p:txBody>
          <a:bodyPr/>
          <a:lstStyle/>
          <a:p>
            <a:r>
              <a:rPr lang="pl-PL" dirty="0"/>
              <a:t>Ponadto:</a:t>
            </a:r>
          </a:p>
        </p:txBody>
      </p:sp>
      <p:sp>
        <p:nvSpPr>
          <p:cNvPr id="3" name="Symbol zastępczy zawartości 2">
            <a:extLst>
              <a:ext uri="{FF2B5EF4-FFF2-40B4-BE49-F238E27FC236}">
                <a16:creationId xmlns:a16="http://schemas.microsoft.com/office/drawing/2014/main" xmlns="" id="{34B1CEA1-7289-FCC7-9C2C-339DBED37D98}"/>
              </a:ext>
            </a:extLst>
          </p:cNvPr>
          <p:cNvSpPr>
            <a:spLocks noGrp="1"/>
          </p:cNvSpPr>
          <p:nvPr>
            <p:ph idx="1"/>
          </p:nvPr>
        </p:nvSpPr>
        <p:spPr/>
        <p:txBody>
          <a:bodyPr>
            <a:normAutofit/>
          </a:bodyPr>
          <a:lstStyle/>
          <a:p>
            <a:r>
              <a:rPr lang="pl-PL" dirty="0">
                <a:latin typeface="Calibri" panose="020F0502020204030204" pitchFamily="34" charset="0"/>
                <a:cs typeface="Calibri" panose="020F0502020204030204" pitchFamily="34" charset="0"/>
              </a:rPr>
              <a:t>Przyjmowanie dużej dawki kalorii w postaci węglowodanów prostych może być czynnikiem rozwoju </a:t>
            </a:r>
            <a:r>
              <a:rPr lang="pl-PL" dirty="0" err="1">
                <a:latin typeface="Calibri" panose="020F0502020204030204" pitchFamily="34" charset="0"/>
                <a:cs typeface="Calibri" panose="020F0502020204030204" pitchFamily="34" charset="0"/>
              </a:rPr>
              <a:t>insulinooporności</a:t>
            </a:r>
            <a:r>
              <a:rPr lang="pl-PL" dirty="0">
                <a:latin typeface="Calibri" panose="020F0502020204030204" pitchFamily="34" charset="0"/>
                <a:cs typeface="Calibri" panose="020F0502020204030204" pitchFamily="34" charset="0"/>
              </a:rPr>
              <a:t>, która z kolei może doprowadzić do otyłości i cukrzycy.</a:t>
            </a:r>
          </a:p>
          <a:p>
            <a:r>
              <a:rPr lang="pl-PL" dirty="0">
                <a:latin typeface="Calibri" panose="020F0502020204030204" pitchFamily="34" charset="0"/>
                <a:cs typeface="Calibri" panose="020F0502020204030204" pitchFamily="34" charset="0"/>
              </a:rPr>
              <a:t>badania amerykańskie pokazały, że aż 73% młodzież (12-18lat) spożywa co najmniej 100mg kofeiny codziennie. U tych dzieci odnotowano spadek aktywności na zajęciach, co przełożyło się na negatywne wyniki w nauce oraz zaburzenia nastroju. Reasumując  napój energetyzujący, który z założenia miał dać siłę do nauki przyniósł zupełnie odwrotny efekt.</a:t>
            </a:r>
          </a:p>
          <a:p>
            <a:r>
              <a:rPr lang="pl-PL" dirty="0">
                <a:latin typeface="Calibri" panose="020F0502020204030204" pitchFamily="34" charset="0"/>
                <a:cs typeface="Calibri" panose="020F0502020204030204" pitchFamily="34" charset="0"/>
              </a:rPr>
              <a:t>po przypływie energii może pojawić się nagłe osłabienie, senność, znużenie i apatia.</a:t>
            </a:r>
          </a:p>
          <a:p>
            <a:r>
              <a:rPr lang="pl-PL" dirty="0">
                <a:latin typeface="Calibri" panose="020F0502020204030204" pitchFamily="34" charset="0"/>
                <a:cs typeface="Calibri" panose="020F0502020204030204" pitchFamily="34" charset="0"/>
              </a:rPr>
              <a:t>Napoje energetyzujące to „bogactwo” wszelkich sztucznych dodatków, począwszy od błękitu </a:t>
            </a:r>
            <a:r>
              <a:rPr lang="pl-PL" dirty="0" err="1">
                <a:latin typeface="Calibri" panose="020F0502020204030204" pitchFamily="34" charset="0"/>
                <a:cs typeface="Calibri" panose="020F0502020204030204" pitchFamily="34" charset="0"/>
              </a:rPr>
              <a:t>brylanowego</a:t>
            </a:r>
            <a:r>
              <a:rPr lang="pl-PL" dirty="0">
                <a:latin typeface="Calibri" panose="020F0502020204030204" pitchFamily="34" charset="0"/>
                <a:cs typeface="Calibri" panose="020F0502020204030204" pitchFamily="34" charset="0"/>
              </a:rPr>
              <a:t>, a skończywszy na benzoesanie </a:t>
            </a:r>
            <a:r>
              <a:rPr lang="pl-PL" dirty="0" smtClean="0">
                <a:latin typeface="Calibri" panose="020F0502020204030204" pitchFamily="34" charset="0"/>
                <a:cs typeface="Calibri" panose="020F0502020204030204" pitchFamily="34" charset="0"/>
              </a:rPr>
              <a:t>sodu.</a:t>
            </a: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40191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82294B5-D927-936F-32B7-44F96758A75A}"/>
              </a:ext>
            </a:extLst>
          </p:cNvPr>
          <p:cNvSpPr>
            <a:spLocks noGrp="1"/>
          </p:cNvSpPr>
          <p:nvPr>
            <p:ph type="title"/>
          </p:nvPr>
        </p:nvSpPr>
        <p:spPr/>
        <p:txBody>
          <a:bodyPr/>
          <a:lstStyle/>
          <a:p>
            <a:pPr algn="ctr"/>
            <a:r>
              <a:rPr lang="pl-PL" dirty="0"/>
              <a:t>PREZENTACJA PROJEKTU NA LEKCJACH WYCHOWAWCZYCH</a:t>
            </a:r>
          </a:p>
        </p:txBody>
      </p:sp>
      <p:pic>
        <p:nvPicPr>
          <p:cNvPr id="5" name="Symbol zastępczy zawartości 4">
            <a:extLst>
              <a:ext uri="{FF2B5EF4-FFF2-40B4-BE49-F238E27FC236}">
                <a16:creationId xmlns:a16="http://schemas.microsoft.com/office/drawing/2014/main" xmlns="" id="{1FB9D700-C14B-CD2A-7553-9BAA53BEB9D6}"/>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103313" y="2505629"/>
            <a:ext cx="4395787" cy="3305655"/>
          </a:xfrm>
        </p:spPr>
      </p:pic>
      <p:pic>
        <p:nvPicPr>
          <p:cNvPr id="8" name="Symbol zastępczy zawartości 7">
            <a:extLst>
              <a:ext uri="{FF2B5EF4-FFF2-40B4-BE49-F238E27FC236}">
                <a16:creationId xmlns:a16="http://schemas.microsoft.com/office/drawing/2014/main" xmlns="" id="{08B7FA4C-89DD-E683-8309-ECDF78293BDC}"/>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654675" y="2505629"/>
            <a:ext cx="4395788" cy="3305655"/>
          </a:xfrm>
        </p:spPr>
      </p:pic>
    </p:spTree>
    <p:extLst>
      <p:ext uri="{BB962C8B-B14F-4D97-AF65-F5344CB8AC3E}">
        <p14:creationId xmlns:p14="http://schemas.microsoft.com/office/powerpoint/2010/main" xmlns="" val="312663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D79578F-33BD-75CF-3679-6C3C6925C117}"/>
              </a:ext>
            </a:extLst>
          </p:cNvPr>
          <p:cNvSpPr>
            <a:spLocks noGrp="1"/>
          </p:cNvSpPr>
          <p:nvPr>
            <p:ph type="title"/>
          </p:nvPr>
        </p:nvSpPr>
        <p:spPr/>
        <p:txBody>
          <a:bodyPr/>
          <a:lstStyle/>
          <a:p>
            <a:pPr algn="just"/>
            <a:r>
              <a:rPr lang="pl-PL" sz="2400" dirty="0">
                <a:latin typeface="Calibri" panose="020F0502020204030204" pitchFamily="34" charset="0"/>
                <a:cs typeface="Calibri" panose="020F0502020204030204" pitchFamily="34" charset="0"/>
              </a:rPr>
              <a:t>Nie tylko uczniowie mojej szkoły zyskali informacje na temat zagrożeń dotyczących słuchania głośnej muzyki i picia energetyków.</a:t>
            </a:r>
            <a:br>
              <a:rPr lang="pl-PL" sz="2400" dirty="0">
                <a:latin typeface="Calibri" panose="020F0502020204030204" pitchFamily="34" charset="0"/>
                <a:cs typeface="Calibri" panose="020F0502020204030204" pitchFamily="34" charset="0"/>
              </a:rPr>
            </a:br>
            <a:r>
              <a:rPr lang="pl-PL" sz="2400" dirty="0">
                <a:latin typeface="Calibri" panose="020F0502020204030204" pitchFamily="34" charset="0"/>
                <a:cs typeface="Calibri" panose="020F0502020204030204" pitchFamily="34" charset="0"/>
              </a:rPr>
              <a:t>Moja prezentacja zostanie umieszczona na stronie szkoły</a:t>
            </a:r>
            <a:br>
              <a:rPr lang="pl-PL" sz="2400" dirty="0">
                <a:latin typeface="Calibri" panose="020F0502020204030204" pitchFamily="34" charset="0"/>
                <a:cs typeface="Calibri" panose="020F0502020204030204" pitchFamily="34" charset="0"/>
              </a:rPr>
            </a:br>
            <a:r>
              <a:rPr lang="pl-PL" sz="2400" dirty="0">
                <a:latin typeface="Calibri" panose="020F0502020204030204" pitchFamily="34" charset="0"/>
                <a:cs typeface="Calibri" panose="020F0502020204030204" pitchFamily="34" charset="0"/>
              </a:rPr>
              <a:t>i zaprezentuję ją na spotkaniu z rodzicami.</a:t>
            </a:r>
          </a:p>
        </p:txBody>
      </p:sp>
      <p:sp>
        <p:nvSpPr>
          <p:cNvPr id="3" name="Symbol zastępczy tekstu 2">
            <a:extLst>
              <a:ext uri="{FF2B5EF4-FFF2-40B4-BE49-F238E27FC236}">
                <a16:creationId xmlns:a16="http://schemas.microsoft.com/office/drawing/2014/main" xmlns="" id="{B27B90FB-2BA9-C501-E499-4B650D904234}"/>
              </a:ext>
            </a:extLst>
          </p:cNvPr>
          <p:cNvSpPr>
            <a:spLocks noGrp="1"/>
          </p:cNvSpPr>
          <p:nvPr>
            <p:ph type="body" sz="half" idx="2"/>
          </p:nvPr>
        </p:nvSpPr>
        <p:spPr/>
        <p:txBody>
          <a:bodyPr>
            <a:normAutofit/>
          </a:bodyPr>
          <a:lstStyle/>
          <a:p>
            <a:pPr algn="just"/>
            <a:r>
              <a:rPr lang="pl-PL" sz="2400" dirty="0">
                <a:latin typeface="Calibri" panose="020F0502020204030204" pitchFamily="34" charset="0"/>
                <a:cs typeface="Calibri" panose="020F0502020204030204" pitchFamily="34" charset="0"/>
              </a:rPr>
              <a:t>Rodzice muszą zrozumieć, że to od nich zależy zdrowie dzieci.</a:t>
            </a:r>
          </a:p>
          <a:p>
            <a:pPr algn="just"/>
            <a:r>
              <a:rPr lang="pl-PL" sz="2400" dirty="0">
                <a:latin typeface="Calibri" panose="020F0502020204030204" pitchFamily="34" charset="0"/>
                <a:cs typeface="Calibri" panose="020F0502020204030204" pitchFamily="34" charset="0"/>
              </a:rPr>
              <a:t>Regulacja czasu słuchania muzyki oraz kontrola, tego co dzieci spożywają, to konieczność, jeżeli rodzic chce, aby ich pociecha rozwijała się prawidłowo i nie miała problemów zdrowotnych,</a:t>
            </a:r>
            <a:br>
              <a:rPr lang="pl-PL" sz="2400" dirty="0">
                <a:latin typeface="Calibri" panose="020F0502020204030204" pitchFamily="34" charset="0"/>
                <a:cs typeface="Calibri" panose="020F0502020204030204" pitchFamily="34" charset="0"/>
              </a:rPr>
            </a:br>
            <a:r>
              <a:rPr lang="pl-PL" sz="2400" dirty="0">
                <a:latin typeface="Calibri" panose="020F0502020204030204" pitchFamily="34" charset="0"/>
                <a:cs typeface="Calibri" panose="020F0502020204030204" pitchFamily="34" charset="0"/>
              </a:rPr>
              <a:t>jak i psychicznych.</a:t>
            </a:r>
          </a:p>
        </p:txBody>
      </p:sp>
    </p:spTree>
    <p:extLst>
      <p:ext uri="{BB962C8B-B14F-4D97-AF65-F5344CB8AC3E}">
        <p14:creationId xmlns:p14="http://schemas.microsoft.com/office/powerpoint/2010/main" xmlns="" val="229658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 name="Picture 54">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69" name="Picture 56">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70" name="Oval 58">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71" name="Picture 60">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72" name="Picture 62">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73" name="Rectangle 64">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useBgFill="1">
        <p:nvSpPr>
          <p:cNvPr id="67" name="Rectangle 66">
            <a:extLst>
              <a:ext uri="{FF2B5EF4-FFF2-40B4-BE49-F238E27FC236}">
                <a16:creationId xmlns:a16="http://schemas.microsoft.com/office/drawing/2014/main" xmlns=""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4" descr="Zbliżenie pokręteł na wzmacniaczu">
            <a:extLst>
              <a:ext uri="{FF2B5EF4-FFF2-40B4-BE49-F238E27FC236}">
                <a16:creationId xmlns:a16="http://schemas.microsoft.com/office/drawing/2014/main" xmlns="" id="{82C328E4-1C49-3465-E9DA-D8698EA486B5}"/>
              </a:ext>
            </a:extLst>
          </p:cNvPr>
          <p:cNvPicPr>
            <a:picLocks noChangeAspect="1"/>
          </p:cNvPicPr>
          <p:nvPr/>
        </p:nvPicPr>
        <p:blipFill rotWithShape="1">
          <a:blip r:embed="rId6">
            <a:alphaModFix amt="40000"/>
          </a:blip>
          <a:srcRect b="15730"/>
          <a:stretch/>
        </p:blipFill>
        <p:spPr>
          <a:xfrm>
            <a:off x="20" y="10"/>
            <a:ext cx="12191980" cy="6857990"/>
          </a:xfrm>
          <a:prstGeom prst="rect">
            <a:avLst/>
          </a:prstGeom>
        </p:spPr>
      </p:pic>
      <p:sp>
        <p:nvSpPr>
          <p:cNvPr id="2" name="Tytuł 1">
            <a:extLst>
              <a:ext uri="{FF2B5EF4-FFF2-40B4-BE49-F238E27FC236}">
                <a16:creationId xmlns:a16="http://schemas.microsoft.com/office/drawing/2014/main" xmlns="" id="{D4FBD887-CF8B-45F8-26DC-F4B459A25A3F}"/>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dirty="0">
                <a:solidFill>
                  <a:schemeClr val="tx1"/>
                </a:solidFill>
              </a:rPr>
              <a:t>Za </a:t>
            </a:r>
            <a:r>
              <a:rPr lang="en-US" sz="7200" dirty="0" err="1">
                <a:solidFill>
                  <a:schemeClr val="tx1"/>
                </a:solidFill>
              </a:rPr>
              <a:t>głośno</a:t>
            </a:r>
            <a:endParaRPr lang="en-US" sz="7200" dirty="0">
              <a:solidFill>
                <a:schemeClr val="tx1"/>
              </a:solidFill>
            </a:endParaRPr>
          </a:p>
        </p:txBody>
      </p:sp>
    </p:spTree>
    <p:extLst>
      <p:ext uri="{BB962C8B-B14F-4D97-AF65-F5344CB8AC3E}">
        <p14:creationId xmlns:p14="http://schemas.microsoft.com/office/powerpoint/2010/main" xmlns="" val="130975955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5C10DB1A-04B5-E580-9447-393CD8D77279}"/>
              </a:ext>
            </a:extLst>
          </p:cNvPr>
          <p:cNvSpPr txBox="1"/>
          <p:nvPr/>
        </p:nvSpPr>
        <p:spPr>
          <a:xfrm>
            <a:off x="1285461" y="471032"/>
            <a:ext cx="8746435" cy="6826164"/>
          </a:xfrm>
          <a:prstGeom prst="rect">
            <a:avLst/>
          </a:prstGeom>
          <a:noFill/>
        </p:spPr>
        <p:txBody>
          <a:bodyPr wrap="square">
            <a:spAutoFit/>
          </a:bodyPr>
          <a:lstStyle/>
          <a:p>
            <a:pPr algn="just">
              <a:lnSpc>
                <a:spcPct val="150000"/>
              </a:lnSpc>
            </a:pPr>
            <a:r>
              <a:rPr lang="pl-PL" sz="2000" dirty="0">
                <a:latin typeface="Calibri" panose="020F0502020204030204" pitchFamily="34" charset="0"/>
                <a:cs typeface="Calibri" panose="020F0502020204030204" pitchFamily="34" charset="0"/>
              </a:rPr>
              <a:t>Mam nadzieję, że ustawa, która wejdzie z dniem 1 stycznia 2024 roku ograniczy dostęp dzieci i młodzieży do energetyków.</a:t>
            </a:r>
          </a:p>
          <a:p>
            <a:pPr algn="just">
              <a:lnSpc>
                <a:spcPct val="150000"/>
              </a:lnSpc>
            </a:pPr>
            <a:endParaRPr lang="pl-PL" sz="2000" dirty="0">
              <a:latin typeface="Calibri" panose="020F0502020204030204" pitchFamily="34" charset="0"/>
              <a:cs typeface="Calibri" panose="020F0502020204030204" pitchFamily="34" charset="0"/>
            </a:endParaRPr>
          </a:p>
          <a:p>
            <a:pPr>
              <a:lnSpc>
                <a:spcPct val="150000"/>
              </a:lnSpc>
            </a:pPr>
            <a:r>
              <a:rPr lang="pl-PL" sz="2000" dirty="0">
                <a:latin typeface="Calibri" panose="020F0502020204030204" pitchFamily="34" charset="0"/>
                <a:cs typeface="Calibri" panose="020F0502020204030204" pitchFamily="34" charset="0"/>
              </a:rPr>
              <a:t>Ustawa ta nakłada na producentów lub importerów napoju z dodatkiem kofeiny lub tauryny obowiązek oznaczenia opakowania jednostkowego wyrobu widoczną, czytelną oraz umieszczoną w sposób nieusuwalny i trwały informacją o treści </a:t>
            </a:r>
            <a:r>
              <a:rPr lang="pl-PL" sz="2000" b="1" u="sng" dirty="0">
                <a:latin typeface="Calibri" panose="020F0502020204030204" pitchFamily="34" charset="0"/>
                <a:cs typeface="Calibri" panose="020F0502020204030204" pitchFamily="34" charset="0"/>
              </a:rPr>
              <a:t>„Napój energetyzujący” lub „Napój energetyczny”.</a:t>
            </a:r>
            <a:r>
              <a:rPr lang="pl-PL" sz="2000" dirty="0">
                <a:latin typeface="Calibri" panose="020F0502020204030204" pitchFamily="34" charset="0"/>
                <a:cs typeface="Calibri" panose="020F0502020204030204" pitchFamily="34" charset="0"/>
              </a:rPr>
              <a:t/>
            </a:r>
            <a:br>
              <a:rPr lang="pl-PL" sz="2000" dirty="0">
                <a:latin typeface="Calibri" panose="020F0502020204030204" pitchFamily="34" charset="0"/>
                <a:cs typeface="Calibri" panose="020F0502020204030204" pitchFamily="34" charset="0"/>
              </a:rPr>
            </a:br>
            <a:r>
              <a:rPr lang="pl-PL" sz="2000" dirty="0">
                <a:latin typeface="Calibri" panose="020F0502020204030204" pitchFamily="34" charset="0"/>
                <a:cs typeface="Calibri" panose="020F0502020204030204" pitchFamily="34" charset="0"/>
              </a:rPr>
              <a:t/>
            </a:r>
            <a:br>
              <a:rPr lang="pl-PL" sz="2000" dirty="0">
                <a:latin typeface="Calibri" panose="020F0502020204030204" pitchFamily="34" charset="0"/>
                <a:cs typeface="Calibri" panose="020F0502020204030204" pitchFamily="34" charset="0"/>
              </a:rPr>
            </a:br>
            <a:r>
              <a:rPr lang="pl-PL" sz="2000" dirty="0">
                <a:latin typeface="Calibri" panose="020F0502020204030204" pitchFamily="34" charset="0"/>
                <a:cs typeface="Calibri" panose="020F0502020204030204" pitchFamily="34" charset="0"/>
              </a:rPr>
              <a:t>W ustawie zaproponowano także przepisy karne, które określają, że podmiot sprzedający napoje z dodatkiem kofeiny lub tauryny osobom poniżej 18. roku życia, na terenie szkół, jednostek systemu oświaty oraz w automatach będzie podlegał karze grzywny do 2000 zł.</a:t>
            </a:r>
            <a:br>
              <a:rPr lang="pl-PL" sz="2000" dirty="0">
                <a:latin typeface="Calibri" panose="020F0502020204030204" pitchFamily="34" charset="0"/>
                <a:cs typeface="Calibri" panose="020F0502020204030204" pitchFamily="34" charset="0"/>
              </a:rPr>
            </a:br>
            <a:r>
              <a:rPr lang="pl-PL" dirty="0"/>
              <a:t/>
            </a:r>
            <a:br>
              <a:rPr lang="pl-PL" dirty="0"/>
            </a:br>
            <a:r>
              <a:rPr lang="pl-PL" dirty="0"/>
              <a:t/>
            </a:r>
            <a:br>
              <a:rPr lang="pl-PL" dirty="0"/>
            </a:br>
            <a:endParaRPr lang="pl-PL" dirty="0"/>
          </a:p>
        </p:txBody>
      </p:sp>
    </p:spTree>
    <p:extLst>
      <p:ext uri="{BB962C8B-B14F-4D97-AF65-F5344CB8AC3E}">
        <p14:creationId xmlns:p14="http://schemas.microsoft.com/office/powerpoint/2010/main" xmlns="" val="4289125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A13054-CA4B-46DD-68B3-DA32FE948808}"/>
              </a:ext>
            </a:extLst>
          </p:cNvPr>
          <p:cNvSpPr>
            <a:spLocks noGrp="1"/>
          </p:cNvSpPr>
          <p:nvPr>
            <p:ph type="title"/>
          </p:nvPr>
        </p:nvSpPr>
        <p:spPr>
          <a:xfrm>
            <a:off x="659363" y="2573065"/>
            <a:ext cx="9404723" cy="1400530"/>
          </a:xfrm>
        </p:spPr>
        <p:txBody>
          <a:bodyPr/>
          <a:lstStyle/>
          <a:p>
            <a:r>
              <a:rPr lang="pl-PL" sz="4800" dirty="0"/>
              <a:t>				Dziękuję za uwagę</a:t>
            </a:r>
            <a:br>
              <a:rPr lang="pl-PL" sz="4800" dirty="0"/>
            </a:br>
            <a:r>
              <a:rPr lang="pl-PL" sz="4800" dirty="0"/>
              <a:t>						Laura Jurek</a:t>
            </a:r>
          </a:p>
        </p:txBody>
      </p:sp>
    </p:spTree>
    <p:extLst>
      <p:ext uri="{BB962C8B-B14F-4D97-AF65-F5344CB8AC3E}">
        <p14:creationId xmlns:p14="http://schemas.microsoft.com/office/powerpoint/2010/main" xmlns="" val="424265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65C3BD9B-C819-50B6-EA6E-342914D430E9}"/>
              </a:ext>
            </a:extLst>
          </p:cNvPr>
          <p:cNvSpPr>
            <a:spLocks noGrp="1"/>
          </p:cNvSpPr>
          <p:nvPr>
            <p:ph type="title"/>
          </p:nvPr>
        </p:nvSpPr>
        <p:spPr>
          <a:xfrm>
            <a:off x="706439" y="1046209"/>
            <a:ext cx="6188190" cy="1622321"/>
          </a:xfrm>
        </p:spPr>
        <p:txBody>
          <a:bodyPr vert="horz" lIns="91440" tIns="45720" rIns="91440" bIns="45720" rtlCol="0" anchor="t">
            <a:noAutofit/>
          </a:bodyPr>
          <a:lstStyle/>
          <a:p>
            <a:pPr algn="just">
              <a:lnSpc>
                <a:spcPct val="90000"/>
              </a:lnSpc>
            </a:pPr>
            <a:r>
              <a:rPr lang="pl-PL" sz="2000" dirty="0">
                <a:solidFill>
                  <a:schemeClr val="tx1"/>
                </a:solidFill>
                <a:latin typeface="Calibri"/>
                <a:cs typeface="Calibri"/>
              </a:rPr>
              <a:t>Obecnie ponad 1 mld nastolatków oraz ludzi młodych ryzykuje utratę lub pogorszenie słuchu zarówno z powodu zbyt częstego słuchania głośnej muzyki, jak i narażenia na tzw. smog akustyczny, czyli na otaczające nas wszędzie dźwięki, będące ogromnym obciążeniem dla słuchu</a:t>
            </a:r>
            <a:br>
              <a:rPr lang="pl-PL" sz="2000" dirty="0">
                <a:solidFill>
                  <a:schemeClr val="tx1"/>
                </a:solidFill>
                <a:latin typeface="Calibri"/>
                <a:cs typeface="Calibri"/>
              </a:rPr>
            </a:br>
            <a:r>
              <a:rPr lang="pl-PL" sz="2000" dirty="0">
                <a:solidFill>
                  <a:schemeClr val="tx1"/>
                </a:solidFill>
                <a:latin typeface="Calibri"/>
                <a:cs typeface="Calibri"/>
              </a:rPr>
              <a:t>i całego organizmu</a:t>
            </a:r>
            <a:r>
              <a:rPr lang="pl-PL" sz="2000" dirty="0">
                <a:solidFill>
                  <a:schemeClr val="tx1"/>
                </a:solidFill>
                <a:latin typeface="Calibri Light"/>
                <a:cs typeface="Calibri Light"/>
              </a:rPr>
              <a:t>.</a:t>
            </a:r>
            <a:endParaRPr lang="pl-PL" sz="1700" dirty="0">
              <a:solidFill>
                <a:schemeClr val="tx1"/>
              </a:solidFill>
            </a:endParaRPr>
          </a:p>
        </p:txBody>
      </p:sp>
      <p:sp>
        <p:nvSpPr>
          <p:cNvPr id="3" name="Symbol zastępczy zawartości 2">
            <a:extLst>
              <a:ext uri="{FF2B5EF4-FFF2-40B4-BE49-F238E27FC236}">
                <a16:creationId xmlns:a16="http://schemas.microsoft.com/office/drawing/2014/main" xmlns="" id="{32194821-8C35-9E38-E683-A1E923176DB0}"/>
              </a:ext>
            </a:extLst>
          </p:cNvPr>
          <p:cNvSpPr>
            <a:spLocks noGrp="1"/>
          </p:cNvSpPr>
          <p:nvPr>
            <p:ph idx="1"/>
          </p:nvPr>
        </p:nvSpPr>
        <p:spPr>
          <a:xfrm>
            <a:off x="648930" y="3071004"/>
            <a:ext cx="6188189" cy="3785419"/>
          </a:xfrm>
        </p:spPr>
        <p:txBody>
          <a:bodyPr vert="horz" lIns="91440" tIns="45720" rIns="91440" bIns="45720" rtlCol="0" anchor="t">
            <a:normAutofit/>
          </a:bodyPr>
          <a:lstStyle/>
          <a:p>
            <a:pPr marL="0" indent="0" algn="just">
              <a:buNone/>
            </a:pPr>
            <a:r>
              <a:rPr lang="pl-PL" dirty="0">
                <a:solidFill>
                  <a:srgbClr val="FFFFFF"/>
                </a:solidFill>
                <a:latin typeface="Calibri"/>
                <a:ea typeface="+mj-lt"/>
                <a:cs typeface="+mj-lt"/>
              </a:rPr>
              <a:t>Raport alarmuje, że prawie co druga osoba w wieku 12-35 lat może utracić słuch z powodu zbyt częstego używania słuchawek. Na głośne, potencjalnie szkodliwe dźwięki podczas oglądania telewizji lub wideo, w czasie przebywania </a:t>
            </a:r>
            <a:r>
              <a:rPr lang="pl-PL" dirty="0" smtClean="0">
                <a:solidFill>
                  <a:srgbClr val="FFFFFF"/>
                </a:solidFill>
                <a:latin typeface="Calibri"/>
                <a:ea typeface="+mj-lt"/>
                <a:cs typeface="+mj-lt"/>
              </a:rPr>
              <a:t>w barze </a:t>
            </a:r>
            <a:r>
              <a:rPr lang="pl-PL" dirty="0">
                <a:solidFill>
                  <a:srgbClr val="FFFFFF"/>
                </a:solidFill>
                <a:latin typeface="Calibri"/>
                <a:ea typeface="+mj-lt"/>
                <a:cs typeface="+mj-lt"/>
              </a:rPr>
              <a:t>lub klubie, a także podczas </a:t>
            </a:r>
            <a:r>
              <a:rPr lang="pl-PL" dirty="0" smtClean="0">
                <a:solidFill>
                  <a:srgbClr val="FFFFFF"/>
                </a:solidFill>
                <a:latin typeface="Calibri"/>
                <a:ea typeface="+mj-lt"/>
                <a:cs typeface="+mj-lt"/>
              </a:rPr>
              <a:t>koncertów i </a:t>
            </a:r>
            <a:r>
              <a:rPr lang="pl-PL" dirty="0">
                <a:solidFill>
                  <a:srgbClr val="FFFFFF"/>
                </a:solidFill>
                <a:latin typeface="Calibri"/>
                <a:ea typeface="+mj-lt"/>
                <a:cs typeface="+mj-lt"/>
              </a:rPr>
              <a:t>widowisk artystycznych jest </a:t>
            </a:r>
            <a:r>
              <a:rPr lang="pl-PL" dirty="0" smtClean="0">
                <a:solidFill>
                  <a:srgbClr val="FFFFFF"/>
                </a:solidFill>
                <a:latin typeface="Calibri"/>
                <a:ea typeface="+mj-lt"/>
                <a:cs typeface="+mj-lt"/>
              </a:rPr>
              <a:t>narażona </a:t>
            </a:r>
            <a:r>
              <a:rPr lang="pl-PL" dirty="0">
                <a:solidFill>
                  <a:srgbClr val="FFFFFF"/>
                </a:solidFill>
                <a:latin typeface="Calibri"/>
                <a:ea typeface="+mj-lt"/>
                <a:cs typeface="+mj-lt"/>
              </a:rPr>
              <a:t>większość z nas. </a:t>
            </a:r>
            <a:endParaRPr lang="pl-PL" dirty="0">
              <a:solidFill>
                <a:srgbClr val="FFFFFF"/>
              </a:solidFill>
              <a:latin typeface="Calibri"/>
              <a:cs typeface="Calibri Light"/>
            </a:endParaRPr>
          </a:p>
          <a:p>
            <a:pPr>
              <a:buClr>
                <a:srgbClr val="8AD0D6"/>
              </a:buClr>
            </a:pPr>
            <a:endParaRPr lang="pl-PL" dirty="0">
              <a:solidFill>
                <a:srgbClr val="FFFFFF"/>
              </a:solidFill>
              <a:latin typeface="Calibri Light"/>
              <a:cs typeface="Calibri Light"/>
            </a:endParaRPr>
          </a:p>
        </p:txBody>
      </p:sp>
      <p:sp>
        <p:nvSpPr>
          <p:cNvPr id="11" name="Freeform 31">
            <a:extLst>
              <a:ext uri="{FF2B5EF4-FFF2-40B4-BE49-F238E27FC236}">
                <a16:creationId xmlns:a16="http://schemas.microsoft.com/office/drawing/2014/main" xmlns=""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Konsoleta mikserska">
            <a:extLst>
              <a:ext uri="{FF2B5EF4-FFF2-40B4-BE49-F238E27FC236}">
                <a16:creationId xmlns:a16="http://schemas.microsoft.com/office/drawing/2014/main" xmlns="" id="{5A8AF117-3976-796F-2585-3BF48D5F5087}"/>
              </a:ext>
            </a:extLst>
          </p:cNvPr>
          <p:cNvPicPr>
            <a:picLocks noChangeAspect="1"/>
          </p:cNvPicPr>
          <p:nvPr/>
        </p:nvPicPr>
        <p:blipFill rotWithShape="1">
          <a:blip r:embed="rId3"/>
          <a:srcRect l="30763" r="21000" b="-4"/>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xmlns="" val="206837421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94DDC893-E5EF-4CDE-B040-BA5B53AADD7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xmlns="" id="{85F1A06D-D369-4974-8208-56120C5E7A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xmlns="" id="{DAD27A50-88D7-4E2A-8488-F2879768A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19" name="Picture 18">
            <a:extLst>
              <a:ext uri="{FF2B5EF4-FFF2-40B4-BE49-F238E27FC236}">
                <a16:creationId xmlns:a16="http://schemas.microsoft.com/office/drawing/2014/main" xmlns="" id="{A47C6ACD-2325-48C6-B9F3-C21563A05EA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xmlns="" id="{1081DF83-4F35-4560-87E6-0DE8AAAC33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xmlns="" id="{7C704F0F-1CD8-4DC1-AEE9-225958232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xmlns="" id="{E60419BB-D8F0-0CB4-D385-324ED8514771}"/>
              </a:ext>
            </a:extLst>
          </p:cNvPr>
          <p:cNvSpPr>
            <a:spLocks noGrp="1"/>
          </p:cNvSpPr>
          <p:nvPr>
            <p:ph type="title"/>
          </p:nvPr>
        </p:nvSpPr>
        <p:spPr>
          <a:xfrm>
            <a:off x="6433424" y="380414"/>
            <a:ext cx="6102911" cy="1302374"/>
          </a:xfrm>
        </p:spPr>
        <p:txBody>
          <a:bodyPr vert="horz" lIns="91440" tIns="45720" rIns="91440" bIns="45720" rtlCol="0" anchor="b">
            <a:normAutofit/>
          </a:bodyPr>
          <a:lstStyle/>
          <a:p>
            <a:pPr>
              <a:lnSpc>
                <a:spcPct val="90000"/>
              </a:lnSpc>
            </a:pPr>
            <a:r>
              <a:rPr lang="pl-PL" b="1" dirty="0"/>
              <a:t>Ankieta dla </a:t>
            </a:r>
            <a:r>
              <a:rPr lang="en-US" b="1" dirty="0" err="1"/>
              <a:t>klas</a:t>
            </a:r>
            <a:r>
              <a:rPr lang="en-US" b="1" dirty="0"/>
              <a:t> 4-8 </a:t>
            </a:r>
          </a:p>
        </p:txBody>
      </p:sp>
      <p:pic>
        <p:nvPicPr>
          <p:cNvPr id="4" name="Symbol zastępczy zawartości 3" descr="Wykres odpowiedzi z Formularzy. Tytuł pytania: Czy wiesz, co to są decybele?&#10;. Liczba odpowiedzi: 74 odpowiedzi.">
            <a:extLst>
              <a:ext uri="{FF2B5EF4-FFF2-40B4-BE49-F238E27FC236}">
                <a16:creationId xmlns:a16="http://schemas.microsoft.com/office/drawing/2014/main" xmlns="" id="{8A754CA8-D9CD-46EC-F4CB-69D5E43F12BD}"/>
              </a:ext>
            </a:extLst>
          </p:cNvPr>
          <p:cNvPicPr>
            <a:picLocks noChangeAspect="1"/>
          </p:cNvPicPr>
          <p:nvPr/>
        </p:nvPicPr>
        <p:blipFill rotWithShape="1">
          <a:blip r:embed="rId7" cstate="print"/>
          <a:srcRect r="25220" b="-254"/>
          <a:stretch/>
        </p:blipFill>
        <p:spPr>
          <a:xfrm>
            <a:off x="82535" y="112898"/>
            <a:ext cx="5893651" cy="3310762"/>
          </a:xfrm>
          <a:prstGeom prst="rect">
            <a:avLst/>
          </a:prstGeom>
        </p:spPr>
      </p:pic>
      <p:pic>
        <p:nvPicPr>
          <p:cNvPr id="5" name="Obraz 4" descr="Wykres odpowiedzi z Formularzy. Tytuł pytania: Czy wiesz, jaki jest bezpieczny poziom hałasu?&#10;. Liczba odpowiedzi: 74 odpowiedzi.">
            <a:extLst>
              <a:ext uri="{FF2B5EF4-FFF2-40B4-BE49-F238E27FC236}">
                <a16:creationId xmlns:a16="http://schemas.microsoft.com/office/drawing/2014/main" xmlns="" id="{214C8485-FFBC-5DD2-F821-5B6B9FBDC57B}"/>
              </a:ext>
            </a:extLst>
          </p:cNvPr>
          <p:cNvPicPr>
            <a:picLocks noChangeAspect="1"/>
          </p:cNvPicPr>
          <p:nvPr/>
        </p:nvPicPr>
        <p:blipFill rotWithShape="1">
          <a:blip r:embed="rId8" cstate="print"/>
          <a:srcRect l="-72" t="-177" r="25351" b="-156"/>
          <a:stretch/>
        </p:blipFill>
        <p:spPr>
          <a:xfrm>
            <a:off x="84066" y="3423407"/>
            <a:ext cx="5902053" cy="3327059"/>
          </a:xfrm>
          <a:prstGeom prst="rect">
            <a:avLst/>
          </a:prstGeom>
        </p:spPr>
      </p:pic>
      <p:sp>
        <p:nvSpPr>
          <p:cNvPr id="6" name="pole tekstowe 5">
            <a:extLst>
              <a:ext uri="{FF2B5EF4-FFF2-40B4-BE49-F238E27FC236}">
                <a16:creationId xmlns:a16="http://schemas.microsoft.com/office/drawing/2014/main" xmlns="" id="{23732D2C-D747-3789-431B-722DC58D9201}"/>
              </a:ext>
            </a:extLst>
          </p:cNvPr>
          <p:cNvSpPr txBox="1"/>
          <p:nvPr/>
        </p:nvSpPr>
        <p:spPr>
          <a:xfrm>
            <a:off x="6146693" y="3173509"/>
            <a:ext cx="5791199"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l-PL" sz="2000" dirty="0">
                <a:latin typeface="Calibri" panose="020F0502020204030204" pitchFamily="34" charset="0"/>
                <a:cs typeface="Calibri" panose="020F0502020204030204" pitchFamily="34" charset="0"/>
              </a:rPr>
              <a:t>Ucho jest wrażliwe na częstotliwości w zakresie 16-20.000 </a:t>
            </a:r>
            <a:r>
              <a:rPr lang="pl-PL" sz="2000" dirty="0" err="1">
                <a:latin typeface="Calibri" panose="020F0502020204030204" pitchFamily="34" charset="0"/>
                <a:cs typeface="Calibri" panose="020F0502020204030204" pitchFamily="34" charset="0"/>
              </a:rPr>
              <a:t>Hz</a:t>
            </a:r>
            <a:r>
              <a:rPr lang="pl-PL" sz="2000" dirty="0">
                <a:latin typeface="Calibri" panose="020F0502020204030204" pitchFamily="34" charset="0"/>
                <a:cs typeface="Calibri" panose="020F0502020204030204" pitchFamily="34" charset="0"/>
              </a:rPr>
              <a:t>, a największą czułość wykazuje w częstotliwościach 2.000-3.000 </a:t>
            </a:r>
            <a:r>
              <a:rPr lang="pl-PL" sz="2000" dirty="0" err="1">
                <a:latin typeface="Calibri" panose="020F0502020204030204" pitchFamily="34" charset="0"/>
                <a:cs typeface="Calibri" panose="020F0502020204030204" pitchFamily="34" charset="0"/>
              </a:rPr>
              <a:t>Hz</a:t>
            </a:r>
            <a:r>
              <a:rPr lang="pl-PL" sz="2000" dirty="0">
                <a:latin typeface="Calibri" panose="020F0502020204030204" pitchFamily="34" charset="0"/>
                <a:cs typeface="Calibri" panose="020F0502020204030204" pitchFamily="34" charset="0"/>
              </a:rPr>
              <a:t>. Przekroczenie górnej granicy słyszalności (110-120 </a:t>
            </a:r>
            <a:r>
              <a:rPr lang="pl-PL" sz="2000" dirty="0" err="1">
                <a:latin typeface="Calibri" panose="020F0502020204030204" pitchFamily="34" charset="0"/>
                <a:cs typeface="Calibri" panose="020F0502020204030204" pitchFamily="34" charset="0"/>
              </a:rPr>
              <a:t>dB</a:t>
            </a:r>
            <a:r>
              <a:rPr lang="pl-PL" sz="2000" dirty="0">
                <a:latin typeface="Calibri" panose="020F0502020204030204" pitchFamily="34" charset="0"/>
                <a:cs typeface="Calibri" panose="020F0502020204030204" pitchFamily="34" charset="0"/>
              </a:rPr>
              <a:t>) </a:t>
            </a:r>
            <a:r>
              <a:rPr lang="pl-PL" sz="2000" dirty="0" smtClean="0">
                <a:latin typeface="Calibri" panose="020F0502020204030204" pitchFamily="34" charset="0"/>
                <a:cs typeface="Calibri" panose="020F0502020204030204" pitchFamily="34" charset="0"/>
              </a:rPr>
              <a:t>powoduje </a:t>
            </a:r>
            <a:r>
              <a:rPr lang="pl-PL" sz="2000" dirty="0">
                <a:latin typeface="Calibri" panose="020F0502020204030204" pitchFamily="34" charset="0"/>
                <a:cs typeface="Calibri" panose="020F0502020204030204" pitchFamily="34" charset="0"/>
              </a:rPr>
              <a:t>osiągnięcie tzw. progu bólu, czyli spowodowanie uszkodzenia słuchu. Przekroczenie jej o 30 </a:t>
            </a:r>
            <a:r>
              <a:rPr lang="pl-PL" sz="2000" dirty="0" err="1">
                <a:latin typeface="Calibri" panose="020F0502020204030204" pitchFamily="34" charset="0"/>
                <a:cs typeface="Calibri" panose="020F0502020204030204" pitchFamily="34" charset="0"/>
              </a:rPr>
              <a:t>dB</a:t>
            </a:r>
            <a:r>
              <a:rPr lang="pl-PL" sz="2000" dirty="0">
                <a:latin typeface="Calibri" panose="020F0502020204030204" pitchFamily="34" charset="0"/>
                <a:cs typeface="Calibri" panose="020F0502020204030204" pitchFamily="34" charset="0"/>
              </a:rPr>
              <a:t> prowadzi do bezpowrotnego </a:t>
            </a:r>
            <a:r>
              <a:rPr lang="pl-PL" sz="2000" dirty="0" smtClean="0">
                <a:latin typeface="Calibri" panose="020F0502020204030204" pitchFamily="34" charset="0"/>
                <a:cs typeface="Calibri" panose="020F0502020204030204" pitchFamily="34" charset="0"/>
              </a:rPr>
              <a:t>urazu, natomiast </a:t>
            </a:r>
            <a:r>
              <a:rPr lang="pl-PL" sz="2000" dirty="0">
                <a:latin typeface="Calibri" panose="020F0502020204030204" pitchFamily="34" charset="0"/>
                <a:cs typeface="Calibri" panose="020F0502020204030204" pitchFamily="34" charset="0"/>
              </a:rPr>
              <a:t>hałas powyżej 160 </a:t>
            </a:r>
            <a:r>
              <a:rPr lang="pl-PL" sz="2000" dirty="0" err="1">
                <a:latin typeface="Calibri" panose="020F0502020204030204" pitchFamily="34" charset="0"/>
                <a:cs typeface="Calibri" panose="020F0502020204030204" pitchFamily="34" charset="0"/>
              </a:rPr>
              <a:t>dB</a:t>
            </a:r>
            <a:r>
              <a:rPr lang="pl-PL" sz="2000" dirty="0">
                <a:latin typeface="Calibri" panose="020F0502020204030204" pitchFamily="34" charset="0"/>
                <a:cs typeface="Calibri" panose="020F0502020204030204" pitchFamily="34" charset="0"/>
              </a:rPr>
              <a:t> może być hałasem powodującym śmierć. Dyskoteka czy rockowe koncerty muzyczne to poziom powyżej 110, a nawet 120 </a:t>
            </a:r>
            <a:r>
              <a:rPr lang="pl-PL" sz="2000" dirty="0" err="1">
                <a:latin typeface="Calibri" panose="020F0502020204030204" pitchFamily="34" charset="0"/>
                <a:cs typeface="Calibri" panose="020F0502020204030204" pitchFamily="34" charset="0"/>
              </a:rPr>
              <a:t>dB</a:t>
            </a:r>
            <a:r>
              <a:rPr lang="pl-PL"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3" name="pole tekstowe 2">
            <a:extLst>
              <a:ext uri="{FF2B5EF4-FFF2-40B4-BE49-F238E27FC236}">
                <a16:creationId xmlns:a16="http://schemas.microsoft.com/office/drawing/2014/main" xmlns="" id="{70CC95A8-94DD-C5DE-BE0C-2F424A0482C8}"/>
              </a:ext>
            </a:extLst>
          </p:cNvPr>
          <p:cNvSpPr txBox="1"/>
          <p:nvPr/>
        </p:nvSpPr>
        <p:spPr>
          <a:xfrm>
            <a:off x="6151798" y="1868714"/>
            <a:ext cx="562291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000" dirty="0">
                <a:latin typeface="Calibri"/>
                <a:cs typeface="Calibri"/>
              </a:rPr>
              <a:t>Trochę ponad połowa uczniów wiedziała czym są decybele. Jednak niewiele osób wiedziało jaki jest bezpieczny poziom hałasu.</a:t>
            </a:r>
          </a:p>
        </p:txBody>
      </p:sp>
    </p:spTree>
    <p:extLst>
      <p:ext uri="{BB962C8B-B14F-4D97-AF65-F5344CB8AC3E}">
        <p14:creationId xmlns:p14="http://schemas.microsoft.com/office/powerpoint/2010/main" xmlns="" val="314043567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D5F19A9-F9C0-7312-9A1F-952F49D03304}"/>
              </a:ext>
            </a:extLst>
          </p:cNvPr>
          <p:cNvSpPr>
            <a:spLocks noGrp="1"/>
          </p:cNvSpPr>
          <p:nvPr>
            <p:ph type="title"/>
          </p:nvPr>
        </p:nvSpPr>
        <p:spPr>
          <a:xfrm>
            <a:off x="646111" y="609601"/>
            <a:ext cx="4793473" cy="1675975"/>
          </a:xfrm>
        </p:spPr>
        <p:txBody>
          <a:bodyPr vert="horz" lIns="91440" tIns="45720" rIns="91440" bIns="45720" rtlCol="0" anchor="t">
            <a:normAutofit/>
          </a:bodyPr>
          <a:lstStyle/>
          <a:p>
            <a:pPr>
              <a:lnSpc>
                <a:spcPct val="90000"/>
              </a:lnSpc>
            </a:pPr>
            <a:r>
              <a:rPr lang="en-US" sz="2600" dirty="0">
                <a:latin typeface="Calibri" panose="020F0502020204030204" pitchFamily="34" charset="0"/>
                <a:cs typeface="Calibri" panose="020F0502020204030204" pitchFamily="34" charset="0"/>
              </a:rPr>
              <a:t>Po </a:t>
            </a:r>
            <a:r>
              <a:rPr lang="en-US" sz="2600" dirty="0" err="1">
                <a:latin typeface="Calibri" panose="020F0502020204030204" pitchFamily="34" charset="0"/>
                <a:cs typeface="Calibri" panose="020F0502020204030204" pitchFamily="34" charset="0"/>
              </a:rPr>
              <a:t>przeprowadzeniu</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ankiety</a:t>
            </a:r>
            <a:r>
              <a:rPr lang="en-US" sz="2600" dirty="0">
                <a:latin typeface="Calibri" panose="020F0502020204030204" pitchFamily="34" charset="0"/>
                <a:cs typeface="Calibri" panose="020F0502020204030204" pitchFamily="34" charset="0"/>
              </a:rPr>
              <a:t> w </a:t>
            </a:r>
            <a:r>
              <a:rPr lang="en-US" sz="2600" dirty="0" err="1">
                <a:latin typeface="Calibri" panose="020F0502020204030204" pitchFamily="34" charset="0"/>
                <a:cs typeface="Calibri" panose="020F0502020204030204" pitchFamily="34" charset="0"/>
              </a:rPr>
              <a:t>klasach</a:t>
            </a:r>
            <a:r>
              <a:rPr lang="en-US" sz="2600" dirty="0">
                <a:latin typeface="Calibri" panose="020F0502020204030204" pitchFamily="34" charset="0"/>
                <a:cs typeface="Calibri" panose="020F0502020204030204" pitchFamily="34" charset="0"/>
              </a:rPr>
              <a:t> 4-8 </a:t>
            </a:r>
            <a:r>
              <a:rPr lang="en-US" sz="2600" dirty="0" err="1">
                <a:latin typeface="Calibri" panose="020F0502020204030204" pitchFamily="34" charset="0"/>
                <a:cs typeface="Calibri" panose="020F0502020204030204" pitchFamily="34" charset="0"/>
              </a:rPr>
              <a:t>mojej</a:t>
            </a:r>
            <a:r>
              <a:rPr lang="en-US" sz="2600" dirty="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szkoły</a:t>
            </a:r>
            <a:r>
              <a:rPr lang="pl-PL" sz="2600" dirty="0" smtClean="0">
                <a:latin typeface="Calibri" panose="020F0502020204030204" pitchFamily="34" charset="0"/>
                <a:cs typeface="Calibri" panose="020F0502020204030204" pitchFamily="34" charset="0"/>
              </a:rPr>
              <a:t>, </a:t>
            </a:r>
            <a:r>
              <a:rPr lang="en-US" sz="2600" dirty="0" smtClean="0">
                <a:latin typeface="Calibri" panose="020F0502020204030204" pitchFamily="34" charset="0"/>
                <a:cs typeface="Calibri" panose="020F0502020204030204" pitchFamily="34" charset="0"/>
              </a:rPr>
              <a:t>w </a:t>
            </a:r>
            <a:r>
              <a:rPr lang="en-US" sz="2600" dirty="0" err="1">
                <a:latin typeface="Calibri" panose="020F0502020204030204" pitchFamily="34" charset="0"/>
                <a:cs typeface="Calibri" panose="020F0502020204030204" pitchFamily="34" charset="0"/>
              </a:rPr>
              <a:t>której</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wzięło</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udział</a:t>
            </a:r>
            <a:r>
              <a:rPr lang="en-US" sz="2600" dirty="0">
                <a:latin typeface="Calibri" panose="020F0502020204030204" pitchFamily="34" charset="0"/>
                <a:cs typeface="Calibri" panose="020F0502020204030204" pitchFamily="34" charset="0"/>
              </a:rPr>
              <a:t> 74 </a:t>
            </a:r>
            <a:r>
              <a:rPr lang="en-US" sz="2600" dirty="0" err="1">
                <a:latin typeface="Calibri" panose="020F0502020204030204" pitchFamily="34" charset="0"/>
                <a:cs typeface="Calibri" panose="020F0502020204030204" pitchFamily="34" charset="0"/>
              </a:rPr>
              <a:t>osoby</a:t>
            </a:r>
            <a:endParaRPr lang="en-US" sz="2600" dirty="0">
              <a:latin typeface="Calibri" panose="020F0502020204030204" pitchFamily="34" charset="0"/>
              <a:cs typeface="Calibri" panose="020F0502020204030204" pitchFamily="34" charset="0"/>
            </a:endParaRPr>
          </a:p>
        </p:txBody>
      </p:sp>
      <p:pic>
        <p:nvPicPr>
          <p:cNvPr id="14" name="Symbol zastępczy zawartości 13" descr="Wykres odpowiedzi z Formularzy. Tytuł pytania: Czy słuchasz muzyki w słuchawkach?&#10;. Liczba odpowiedzi: 74 odpowiedzi.">
            <a:extLst>
              <a:ext uri="{FF2B5EF4-FFF2-40B4-BE49-F238E27FC236}">
                <a16:creationId xmlns:a16="http://schemas.microsoft.com/office/drawing/2014/main" xmlns="" id="{FB1D0F44-A1C0-2A07-C6A2-96BA6F002DE6}"/>
              </a:ext>
            </a:extLst>
          </p:cNvPr>
          <p:cNvPicPr>
            <a:picLocks noGrp="1" noChangeAspect="1"/>
          </p:cNvPicPr>
          <p:nvPr>
            <p:ph idx="1"/>
          </p:nvPr>
        </p:nvPicPr>
        <p:blipFill rotWithShape="1">
          <a:blip r:embed="rId3" cstate="print"/>
          <a:srcRect r="17255"/>
          <a:stretch/>
        </p:blipFill>
        <p:spPr>
          <a:xfrm>
            <a:off x="6094412" y="609137"/>
            <a:ext cx="5449888" cy="2766290"/>
          </a:xfrm>
          <a:prstGeom prst="rect">
            <a:avLst/>
          </a:prstGeom>
          <a:effectLst>
            <a:outerShdw blurRad="50800" dist="38100" dir="5400000" algn="t" rotWithShape="0">
              <a:prstClr val="black">
                <a:alpha val="43000"/>
              </a:prstClr>
            </a:outerShdw>
          </a:effectLst>
        </p:spPr>
      </p:pic>
      <p:sp>
        <p:nvSpPr>
          <p:cNvPr id="37" name="Rectangle 19">
            <a:extLst>
              <a:ext uri="{FF2B5EF4-FFF2-40B4-BE49-F238E27FC236}">
                <a16:creationId xmlns:a16="http://schemas.microsoft.com/office/drawing/2014/main" xmlns="" id="{AC546BE4-C7A3-4A47-9FA5-0866D5E656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1" name="pole tekstowe 10">
            <a:extLst>
              <a:ext uri="{FF2B5EF4-FFF2-40B4-BE49-F238E27FC236}">
                <a16:creationId xmlns:a16="http://schemas.microsoft.com/office/drawing/2014/main" xmlns="" id="{EC625ABF-DEEA-7B3F-4C19-757728008570}"/>
              </a:ext>
            </a:extLst>
          </p:cNvPr>
          <p:cNvSpPr txBox="1"/>
          <p:nvPr/>
        </p:nvSpPr>
        <p:spPr>
          <a:xfrm>
            <a:off x="412138" y="2145877"/>
            <a:ext cx="5690540" cy="376385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defTabSz="457200">
              <a:spcBef>
                <a:spcPts val="1000"/>
              </a:spcBef>
              <a:buClr>
                <a:schemeClr val="bg2">
                  <a:lumMod val="40000"/>
                  <a:lumOff val="60000"/>
                </a:schemeClr>
              </a:buClr>
              <a:buSzPct val="80000"/>
              <a:buFont typeface="Wingdings 3" charset="2"/>
              <a:buChar char=""/>
            </a:pPr>
            <a:r>
              <a:rPr lang="en-US" sz="1900" dirty="0" err="1">
                <a:latin typeface="Calibri"/>
                <a:ea typeface="+mj-ea"/>
                <a:cs typeface="Calibri"/>
              </a:rPr>
              <a:t>Okazało</a:t>
            </a:r>
            <a:r>
              <a:rPr lang="en-US" sz="1900" dirty="0">
                <a:latin typeface="Calibri"/>
                <a:ea typeface="+mj-ea"/>
                <a:cs typeface="Calibri"/>
              </a:rPr>
              <a:t> </a:t>
            </a:r>
            <a:r>
              <a:rPr lang="en-US" sz="1900" dirty="0" err="1">
                <a:latin typeface="Calibri"/>
                <a:ea typeface="+mj-ea"/>
                <a:cs typeface="Calibri"/>
              </a:rPr>
              <a:t>się</a:t>
            </a:r>
            <a:r>
              <a:rPr lang="en-US" sz="1900" dirty="0">
                <a:latin typeface="Calibri"/>
                <a:ea typeface="+mj-ea"/>
                <a:cs typeface="Calibri"/>
              </a:rPr>
              <a:t>, </a:t>
            </a:r>
            <a:r>
              <a:rPr lang="en-US" sz="1900" dirty="0" err="1">
                <a:latin typeface="Calibri"/>
                <a:ea typeface="+mj-ea"/>
                <a:cs typeface="Calibri"/>
              </a:rPr>
              <a:t>że</a:t>
            </a:r>
            <a:r>
              <a:rPr lang="en-US" sz="1900" dirty="0">
                <a:latin typeface="Calibri"/>
                <a:ea typeface="+mj-ea"/>
                <a:cs typeface="Calibri"/>
              </a:rPr>
              <a:t> 75,7% </a:t>
            </a:r>
            <a:r>
              <a:rPr lang="en-US" sz="1900" dirty="0" err="1">
                <a:latin typeface="Calibri"/>
                <a:ea typeface="+mj-ea"/>
                <a:cs typeface="Calibri"/>
              </a:rPr>
              <a:t>uczniów</a:t>
            </a:r>
            <a:r>
              <a:rPr lang="en-US" sz="1900" dirty="0">
                <a:latin typeface="Calibri"/>
                <a:ea typeface="+mj-ea"/>
                <a:cs typeface="Calibri"/>
              </a:rPr>
              <a:t> </a:t>
            </a:r>
            <a:r>
              <a:rPr lang="en-US" sz="1900" dirty="0" err="1">
                <a:latin typeface="Calibri"/>
                <a:ea typeface="+mj-ea"/>
                <a:cs typeface="Calibri"/>
              </a:rPr>
              <a:t>tych</a:t>
            </a:r>
            <a:r>
              <a:rPr lang="en-US" sz="1900" dirty="0">
                <a:latin typeface="Calibri"/>
                <a:ea typeface="+mj-ea"/>
                <a:cs typeface="Calibri"/>
              </a:rPr>
              <a:t> </a:t>
            </a:r>
            <a:r>
              <a:rPr lang="en-US" sz="1900" dirty="0" err="1">
                <a:latin typeface="Calibri"/>
                <a:ea typeface="+mj-ea"/>
                <a:cs typeface="Calibri"/>
              </a:rPr>
              <a:t>klas</a:t>
            </a:r>
            <a:r>
              <a:rPr lang="en-US" sz="1900" dirty="0">
                <a:latin typeface="Calibri"/>
                <a:ea typeface="+mj-ea"/>
                <a:cs typeface="Calibri"/>
              </a:rPr>
              <a:t> </a:t>
            </a:r>
            <a:r>
              <a:rPr lang="en-US" sz="1900" dirty="0" err="1">
                <a:latin typeface="Calibri"/>
                <a:ea typeface="+mj-ea"/>
                <a:cs typeface="Calibri"/>
              </a:rPr>
              <a:t>słucha</a:t>
            </a:r>
            <a:r>
              <a:rPr lang="en-US" sz="1900" dirty="0">
                <a:latin typeface="Calibri"/>
                <a:ea typeface="+mj-ea"/>
                <a:cs typeface="Calibri"/>
              </a:rPr>
              <a:t> </a:t>
            </a:r>
            <a:r>
              <a:rPr lang="en-US" sz="1900" dirty="0" err="1">
                <a:latin typeface="Calibri"/>
                <a:ea typeface="+mj-ea"/>
                <a:cs typeface="Calibri"/>
              </a:rPr>
              <a:t>muzyki</a:t>
            </a:r>
            <a:r>
              <a:rPr lang="en-US" sz="1900" dirty="0">
                <a:latin typeface="Calibri"/>
                <a:ea typeface="+mj-ea"/>
                <a:cs typeface="Calibri"/>
              </a:rPr>
              <a:t> w </a:t>
            </a:r>
            <a:r>
              <a:rPr lang="en-US" sz="1900" dirty="0" err="1">
                <a:latin typeface="Calibri"/>
                <a:ea typeface="+mj-ea"/>
                <a:cs typeface="Calibri"/>
              </a:rPr>
              <a:t>słuchawkach</a:t>
            </a:r>
            <a:r>
              <a:rPr lang="en-US" sz="1900" dirty="0">
                <a:latin typeface="Calibri"/>
                <a:ea typeface="+mj-ea"/>
                <a:cs typeface="Calibri"/>
              </a:rPr>
              <a:t>. </a:t>
            </a:r>
          </a:p>
          <a:p>
            <a:pPr algn="just" defTabSz="457200">
              <a:spcBef>
                <a:spcPts val="1000"/>
              </a:spcBef>
              <a:buClr>
                <a:srgbClr val="8AD0D6"/>
              </a:buClr>
              <a:buSzPct val="80000"/>
              <a:buFont typeface="Wingdings 3" charset="2"/>
              <a:buChar char=""/>
            </a:pPr>
            <a:r>
              <a:rPr lang="en-US" sz="1900" dirty="0">
                <a:latin typeface="Calibri"/>
                <a:ea typeface="+mj-ea"/>
                <a:cs typeface="Calibri"/>
              </a:rPr>
              <a:t>Z </a:t>
            </a:r>
            <a:r>
              <a:rPr lang="en-US" sz="1900" dirty="0" err="1">
                <a:latin typeface="Calibri"/>
                <a:ea typeface="+mj-ea"/>
                <a:cs typeface="Calibri"/>
              </a:rPr>
              <a:t>tego</a:t>
            </a:r>
            <a:r>
              <a:rPr lang="en-US" sz="1900" dirty="0">
                <a:latin typeface="Calibri"/>
                <a:ea typeface="+mj-ea"/>
                <a:cs typeface="Calibri"/>
              </a:rPr>
              <a:t> </a:t>
            </a:r>
            <a:r>
              <a:rPr lang="en-US" sz="1900" dirty="0" err="1">
                <a:latin typeface="Calibri"/>
                <a:ea typeface="+mj-ea"/>
                <a:cs typeface="Calibri"/>
              </a:rPr>
              <a:t>ponad</a:t>
            </a:r>
            <a:r>
              <a:rPr lang="en-US" sz="1900" dirty="0">
                <a:latin typeface="Calibri"/>
                <a:ea typeface="+mj-ea"/>
                <a:cs typeface="Calibri"/>
              </a:rPr>
              <a:t> 17% </a:t>
            </a:r>
            <a:r>
              <a:rPr lang="en-US" sz="1900" dirty="0" err="1">
                <a:latin typeface="Calibri"/>
                <a:ea typeface="+mj-ea"/>
                <a:cs typeface="Calibri"/>
              </a:rPr>
              <a:t>osób</a:t>
            </a:r>
            <a:r>
              <a:rPr lang="en-US" sz="1900" dirty="0">
                <a:latin typeface="Calibri"/>
                <a:ea typeface="+mj-ea"/>
                <a:cs typeface="Calibri"/>
              </a:rPr>
              <a:t> </a:t>
            </a:r>
            <a:r>
              <a:rPr lang="en-US" sz="1900" dirty="0" err="1">
                <a:latin typeface="Calibri"/>
                <a:ea typeface="+mj-ea"/>
                <a:cs typeface="Calibri"/>
              </a:rPr>
              <a:t>słucha</a:t>
            </a:r>
            <a:r>
              <a:rPr lang="en-US" sz="1900" dirty="0">
                <a:latin typeface="Calibri"/>
                <a:ea typeface="+mj-ea"/>
                <a:cs typeface="Calibri"/>
              </a:rPr>
              <a:t> </a:t>
            </a:r>
            <a:r>
              <a:rPr lang="en-US" sz="1900" dirty="0" err="1">
                <a:latin typeface="Calibri"/>
                <a:ea typeface="+mj-ea"/>
                <a:cs typeface="Calibri"/>
              </a:rPr>
              <a:t>jej</a:t>
            </a:r>
            <a:r>
              <a:rPr lang="en-US" sz="1900" dirty="0">
                <a:latin typeface="Calibri"/>
                <a:ea typeface="+mj-ea"/>
                <a:cs typeface="Calibri"/>
              </a:rPr>
              <a:t> </a:t>
            </a:r>
            <a:r>
              <a:rPr lang="en-US" sz="1900" dirty="0" err="1">
                <a:latin typeface="Calibri"/>
                <a:ea typeface="+mj-ea"/>
                <a:cs typeface="Calibri"/>
              </a:rPr>
              <a:t>na</a:t>
            </a:r>
            <a:r>
              <a:rPr lang="en-US" sz="1900" dirty="0">
                <a:latin typeface="Calibri"/>
                <a:ea typeface="+mj-ea"/>
                <a:cs typeface="Calibri"/>
              </a:rPr>
              <a:t> </a:t>
            </a:r>
            <a:r>
              <a:rPr lang="en-US" sz="1900" dirty="0" err="1">
                <a:latin typeface="Calibri"/>
                <a:ea typeface="+mj-ea"/>
                <a:cs typeface="Calibri"/>
              </a:rPr>
              <a:t>maksymalnej</a:t>
            </a:r>
            <a:r>
              <a:rPr lang="en-US" sz="1900" dirty="0">
                <a:latin typeface="Calibri"/>
                <a:ea typeface="+mj-ea"/>
                <a:cs typeface="Calibri"/>
              </a:rPr>
              <a:t> </a:t>
            </a:r>
            <a:r>
              <a:rPr lang="en-US" sz="1900" dirty="0" err="1">
                <a:latin typeface="Calibri"/>
                <a:ea typeface="+mj-ea"/>
                <a:cs typeface="Calibri"/>
              </a:rPr>
              <a:t>głośności</a:t>
            </a:r>
            <a:r>
              <a:rPr lang="en-US" sz="1900" dirty="0">
                <a:latin typeface="Calibri"/>
                <a:ea typeface="+mj-ea"/>
                <a:cs typeface="Calibri"/>
              </a:rPr>
              <a:t>.</a:t>
            </a:r>
          </a:p>
          <a:p>
            <a:pPr algn="just" defTabSz="457200">
              <a:spcBef>
                <a:spcPts val="1000"/>
              </a:spcBef>
              <a:buClr>
                <a:srgbClr val="8AD0D6"/>
              </a:buClr>
              <a:buSzPct val="80000"/>
            </a:pPr>
            <a:r>
              <a:rPr lang="en-US" sz="1900" dirty="0">
                <a:latin typeface="Calibri"/>
                <a:ea typeface="+mn-lt"/>
                <a:cs typeface="+mn-lt"/>
              </a:rPr>
              <a:t>WHO </a:t>
            </a:r>
            <a:r>
              <a:rPr lang="en-US" sz="1900" dirty="0" err="1">
                <a:latin typeface="Calibri"/>
                <a:ea typeface="+mn-lt"/>
                <a:cs typeface="+mn-lt"/>
              </a:rPr>
              <a:t>wylicza</a:t>
            </a:r>
            <a:r>
              <a:rPr lang="en-US" sz="1900" dirty="0">
                <a:latin typeface="Calibri"/>
                <a:ea typeface="+mn-lt"/>
                <a:cs typeface="+mn-lt"/>
              </a:rPr>
              <a:t>, </a:t>
            </a:r>
            <a:r>
              <a:rPr lang="en-US" sz="1900" dirty="0" err="1">
                <a:latin typeface="Calibri"/>
                <a:ea typeface="+mn-lt"/>
                <a:cs typeface="+mn-lt"/>
              </a:rPr>
              <a:t>że</a:t>
            </a:r>
            <a:r>
              <a:rPr lang="en-US" sz="1900" dirty="0">
                <a:latin typeface="Calibri"/>
                <a:ea typeface="+mn-lt"/>
                <a:cs typeface="+mn-lt"/>
              </a:rPr>
              <a:t> co </a:t>
            </a:r>
            <a:r>
              <a:rPr lang="en-US" sz="1900" dirty="0" err="1">
                <a:latin typeface="Calibri"/>
                <a:ea typeface="+mn-lt"/>
                <a:cs typeface="+mn-lt"/>
              </a:rPr>
              <a:t>druga</a:t>
            </a:r>
            <a:r>
              <a:rPr lang="en-US" sz="1900" dirty="0">
                <a:latin typeface="Calibri"/>
                <a:ea typeface="+mn-lt"/>
                <a:cs typeface="+mn-lt"/>
              </a:rPr>
              <a:t> </a:t>
            </a:r>
            <a:r>
              <a:rPr lang="en-US" sz="1900" dirty="0" err="1">
                <a:latin typeface="Calibri"/>
                <a:ea typeface="+mn-lt"/>
                <a:cs typeface="+mn-lt"/>
              </a:rPr>
              <a:t>osoba</a:t>
            </a:r>
            <a:r>
              <a:rPr lang="en-US" sz="1900" dirty="0">
                <a:latin typeface="Calibri"/>
                <a:ea typeface="+mn-lt"/>
                <a:cs typeface="+mn-lt"/>
              </a:rPr>
              <a:t> </a:t>
            </a:r>
            <a:r>
              <a:rPr lang="en-US" sz="1900" dirty="0" err="1">
                <a:latin typeface="Calibri"/>
                <a:ea typeface="+mn-lt"/>
                <a:cs typeface="+mn-lt"/>
              </a:rPr>
              <a:t>słucha</a:t>
            </a:r>
            <a:r>
              <a:rPr lang="en-US" sz="1900" dirty="0">
                <a:latin typeface="Calibri"/>
                <a:ea typeface="+mn-lt"/>
                <a:cs typeface="+mn-lt"/>
              </a:rPr>
              <a:t> </a:t>
            </a:r>
            <a:r>
              <a:rPr lang="en-US" sz="1900" dirty="0" err="1">
                <a:latin typeface="Calibri"/>
                <a:ea typeface="+mn-lt"/>
                <a:cs typeface="+mn-lt"/>
              </a:rPr>
              <a:t>zbyt</a:t>
            </a:r>
            <a:r>
              <a:rPr lang="en-US" sz="1900" dirty="0">
                <a:latin typeface="Calibri"/>
                <a:ea typeface="+mn-lt"/>
                <a:cs typeface="+mn-lt"/>
              </a:rPr>
              <a:t> </a:t>
            </a:r>
            <a:r>
              <a:rPr lang="en-US" sz="1900" dirty="0" err="1">
                <a:latin typeface="Calibri"/>
                <a:ea typeface="+mn-lt"/>
                <a:cs typeface="+mn-lt"/>
              </a:rPr>
              <a:t>głośnej</a:t>
            </a:r>
            <a:r>
              <a:rPr lang="en-US" sz="1900" dirty="0">
                <a:latin typeface="Calibri"/>
                <a:ea typeface="+mn-lt"/>
                <a:cs typeface="+mn-lt"/>
              </a:rPr>
              <a:t> </a:t>
            </a:r>
            <a:r>
              <a:rPr lang="en-US" sz="1900" dirty="0" err="1">
                <a:latin typeface="Calibri"/>
                <a:ea typeface="+mn-lt"/>
                <a:cs typeface="+mn-lt"/>
              </a:rPr>
              <a:t>muzyki</a:t>
            </a:r>
            <a:r>
              <a:rPr lang="en-US" sz="1900" dirty="0">
                <a:latin typeface="Calibri"/>
                <a:ea typeface="+mn-lt"/>
                <a:cs typeface="+mn-lt"/>
              </a:rPr>
              <a:t> </a:t>
            </a:r>
            <a:r>
              <a:rPr lang="en-US" sz="1900" dirty="0" err="1">
                <a:latin typeface="Calibri"/>
                <a:ea typeface="+mn-lt"/>
                <a:cs typeface="+mn-lt"/>
              </a:rPr>
              <a:t>przez</a:t>
            </a:r>
            <a:r>
              <a:rPr lang="en-US" sz="1900" dirty="0">
                <a:latin typeface="Calibri"/>
                <a:ea typeface="+mn-lt"/>
                <a:cs typeface="+mn-lt"/>
              </a:rPr>
              <a:t> </a:t>
            </a:r>
            <a:r>
              <a:rPr lang="en-US" sz="1900" dirty="0" err="1">
                <a:latin typeface="Calibri"/>
                <a:ea typeface="+mn-lt"/>
                <a:cs typeface="+mn-lt"/>
              </a:rPr>
              <a:t>słuchawki</a:t>
            </a:r>
            <a:r>
              <a:rPr lang="en-US" sz="1900" dirty="0">
                <a:latin typeface="Calibri"/>
                <a:ea typeface="+mn-lt"/>
                <a:cs typeface="+mn-lt"/>
              </a:rPr>
              <a:t>. </a:t>
            </a:r>
            <a:r>
              <a:rPr lang="en-US" sz="1900" dirty="0" err="1">
                <a:latin typeface="Calibri"/>
                <a:ea typeface="+mn-lt"/>
                <a:cs typeface="+mn-lt"/>
              </a:rPr>
              <a:t>Skutkiem</a:t>
            </a:r>
            <a:r>
              <a:rPr lang="en-US" sz="1900" dirty="0">
                <a:latin typeface="Calibri"/>
                <a:ea typeface="+mn-lt"/>
                <a:cs typeface="+mn-lt"/>
              </a:rPr>
              <a:t> </a:t>
            </a:r>
            <a:r>
              <a:rPr lang="en-US" sz="1900" dirty="0" err="1">
                <a:latin typeface="Calibri"/>
                <a:ea typeface="+mn-lt"/>
                <a:cs typeface="+mn-lt"/>
              </a:rPr>
              <a:t>tego</a:t>
            </a:r>
            <a:r>
              <a:rPr lang="en-US" sz="1900" dirty="0">
                <a:latin typeface="Calibri"/>
                <a:ea typeface="+mn-lt"/>
                <a:cs typeface="+mn-lt"/>
              </a:rPr>
              <a:t> jest </a:t>
            </a:r>
            <a:r>
              <a:rPr lang="en-US" sz="1900" dirty="0" err="1">
                <a:latin typeface="Calibri"/>
                <a:ea typeface="+mn-lt"/>
                <a:cs typeface="+mn-lt"/>
              </a:rPr>
              <a:t>coraz</a:t>
            </a:r>
            <a:r>
              <a:rPr lang="en-US" sz="1900" dirty="0">
                <a:latin typeface="Calibri"/>
                <a:ea typeface="+mn-lt"/>
                <a:cs typeface="+mn-lt"/>
              </a:rPr>
              <a:t> </a:t>
            </a:r>
            <a:r>
              <a:rPr lang="en-US" sz="1900" dirty="0" err="1">
                <a:latin typeface="Calibri"/>
                <a:ea typeface="+mn-lt"/>
                <a:cs typeface="+mn-lt"/>
              </a:rPr>
              <a:t>częściej</a:t>
            </a:r>
            <a:r>
              <a:rPr lang="en-US" sz="1900" dirty="0">
                <a:latin typeface="Calibri"/>
                <a:ea typeface="+mn-lt"/>
                <a:cs typeface="+mn-lt"/>
              </a:rPr>
              <a:t> </a:t>
            </a:r>
            <a:r>
              <a:rPr lang="en-US" sz="1900" dirty="0" err="1">
                <a:latin typeface="Calibri"/>
                <a:ea typeface="+mn-lt"/>
                <a:cs typeface="+mn-lt"/>
              </a:rPr>
              <a:t>występująca</a:t>
            </a:r>
            <a:r>
              <a:rPr lang="en-US" sz="1900" dirty="0">
                <a:latin typeface="Calibri"/>
                <a:ea typeface="+mn-lt"/>
                <a:cs typeface="+mn-lt"/>
              </a:rPr>
              <a:t> </a:t>
            </a:r>
            <a:r>
              <a:rPr lang="en-US" sz="1900" dirty="0" err="1">
                <a:latin typeface="Calibri"/>
                <a:ea typeface="+mn-lt"/>
                <a:cs typeface="+mn-lt"/>
              </a:rPr>
              <a:t>utrata</a:t>
            </a:r>
            <a:r>
              <a:rPr lang="en-US" sz="1900" dirty="0">
                <a:latin typeface="Calibri"/>
                <a:ea typeface="+mn-lt"/>
                <a:cs typeface="+mn-lt"/>
              </a:rPr>
              <a:t> </a:t>
            </a:r>
            <a:r>
              <a:rPr lang="en-US" sz="1900" dirty="0" err="1">
                <a:latin typeface="Calibri"/>
                <a:ea typeface="+mn-lt"/>
                <a:cs typeface="+mn-lt"/>
              </a:rPr>
              <a:t>słuchu</a:t>
            </a:r>
            <a:r>
              <a:rPr lang="en-US" sz="1900" dirty="0">
                <a:latin typeface="Calibri"/>
                <a:ea typeface="+mn-lt"/>
                <a:cs typeface="+mn-lt"/>
              </a:rPr>
              <a:t> </a:t>
            </a:r>
            <a:r>
              <a:rPr lang="en-US" sz="1900" dirty="0" err="1">
                <a:latin typeface="Calibri"/>
                <a:ea typeface="+mn-lt"/>
                <a:cs typeface="+mn-lt"/>
              </a:rPr>
              <a:t>wśród</a:t>
            </a:r>
            <a:r>
              <a:rPr lang="en-US" sz="1900" dirty="0">
                <a:latin typeface="Calibri"/>
                <a:ea typeface="+mn-lt"/>
                <a:cs typeface="+mn-lt"/>
              </a:rPr>
              <a:t> </a:t>
            </a:r>
            <a:r>
              <a:rPr lang="en-US" sz="1900" dirty="0" err="1">
                <a:latin typeface="Calibri"/>
                <a:ea typeface="+mn-lt"/>
                <a:cs typeface="+mn-lt"/>
              </a:rPr>
              <a:t>ludzi</a:t>
            </a:r>
            <a:r>
              <a:rPr lang="en-US" sz="1900" dirty="0">
                <a:latin typeface="Calibri"/>
                <a:ea typeface="+mn-lt"/>
                <a:cs typeface="+mn-lt"/>
              </a:rPr>
              <a:t> </a:t>
            </a:r>
            <a:r>
              <a:rPr lang="en-US" sz="1900" dirty="0" err="1">
                <a:latin typeface="Calibri"/>
                <a:ea typeface="+mn-lt"/>
                <a:cs typeface="+mn-lt"/>
              </a:rPr>
              <a:t>młodych</a:t>
            </a:r>
            <a:r>
              <a:rPr lang="en-US" sz="1900" dirty="0">
                <a:latin typeface="Calibri"/>
                <a:ea typeface="+mn-lt"/>
                <a:cs typeface="+mn-lt"/>
              </a:rPr>
              <a:t>.</a:t>
            </a:r>
            <a:r>
              <a:rPr lang="en-US" sz="1700" dirty="0">
                <a:latin typeface="Calibri"/>
                <a:ea typeface="+mn-lt"/>
                <a:cs typeface="+mn-lt"/>
              </a:rPr>
              <a:t> </a:t>
            </a:r>
            <a:r>
              <a:rPr lang="en-US" sz="1900" dirty="0">
                <a:latin typeface="Calibri"/>
                <a:ea typeface="+mn-lt"/>
                <a:cs typeface="+mn-lt"/>
              </a:rPr>
              <a:t>Do </a:t>
            </a:r>
            <a:r>
              <a:rPr lang="en-US" sz="1900" dirty="0" err="1">
                <a:latin typeface="Calibri"/>
                <a:ea typeface="+mn-lt"/>
                <a:cs typeface="+mn-lt"/>
              </a:rPr>
              <a:t>uszkodzenia</a:t>
            </a:r>
            <a:r>
              <a:rPr lang="en-US" sz="1900" dirty="0">
                <a:latin typeface="Calibri"/>
                <a:ea typeface="+mn-lt"/>
                <a:cs typeface="+mn-lt"/>
              </a:rPr>
              <a:t> </a:t>
            </a:r>
            <a:r>
              <a:rPr lang="en-US" sz="1900" dirty="0" err="1">
                <a:latin typeface="Calibri"/>
                <a:ea typeface="+mn-lt"/>
                <a:cs typeface="+mn-lt"/>
              </a:rPr>
              <a:t>słuchu</a:t>
            </a:r>
            <a:r>
              <a:rPr lang="en-US" sz="1900" dirty="0">
                <a:latin typeface="Calibri"/>
                <a:ea typeface="+mn-lt"/>
                <a:cs typeface="+mn-lt"/>
              </a:rPr>
              <a:t> </a:t>
            </a:r>
            <a:r>
              <a:rPr lang="en-US" sz="1900" dirty="0" err="1">
                <a:latin typeface="Calibri"/>
                <a:ea typeface="+mn-lt"/>
                <a:cs typeface="+mn-lt"/>
              </a:rPr>
              <a:t>może</a:t>
            </a:r>
            <a:r>
              <a:rPr lang="en-US" sz="1900" dirty="0">
                <a:latin typeface="Calibri"/>
                <a:ea typeface="+mn-lt"/>
                <a:cs typeface="+mn-lt"/>
              </a:rPr>
              <a:t> </a:t>
            </a:r>
            <a:r>
              <a:rPr lang="en-US" sz="1900" dirty="0" err="1">
                <a:latin typeface="Calibri"/>
                <a:ea typeface="+mn-lt"/>
                <a:cs typeface="+mn-lt"/>
              </a:rPr>
              <a:t>dojść</a:t>
            </a:r>
            <a:r>
              <a:rPr lang="en-US" sz="1900" dirty="0">
                <a:latin typeface="Calibri"/>
                <a:ea typeface="+mn-lt"/>
                <a:cs typeface="+mn-lt"/>
              </a:rPr>
              <a:t> </a:t>
            </a:r>
            <a:r>
              <a:rPr lang="en-US" sz="1900" dirty="0" err="1">
                <a:latin typeface="Calibri"/>
                <a:ea typeface="+mn-lt"/>
                <a:cs typeface="+mn-lt"/>
              </a:rPr>
              <a:t>już</a:t>
            </a:r>
            <a:r>
              <a:rPr lang="en-US" sz="1900" dirty="0">
                <a:latin typeface="Calibri"/>
                <a:ea typeface="+mn-lt"/>
                <a:cs typeface="+mn-lt"/>
              </a:rPr>
              <a:t> po 4 </a:t>
            </a:r>
            <a:r>
              <a:rPr lang="en-US" sz="1900" dirty="0" err="1">
                <a:latin typeface="Calibri"/>
                <a:ea typeface="+mn-lt"/>
                <a:cs typeface="+mn-lt"/>
              </a:rPr>
              <a:t>minutach</a:t>
            </a:r>
            <a:r>
              <a:rPr lang="en-US" sz="1900" dirty="0">
                <a:latin typeface="Calibri"/>
                <a:ea typeface="+mn-lt"/>
                <a:cs typeface="+mn-lt"/>
              </a:rPr>
              <a:t> </a:t>
            </a:r>
            <a:r>
              <a:rPr lang="en-US" sz="1900" dirty="0" err="1">
                <a:latin typeface="Calibri"/>
                <a:ea typeface="+mn-lt"/>
                <a:cs typeface="+mn-lt"/>
              </a:rPr>
              <a:t>słuchania</a:t>
            </a:r>
            <a:r>
              <a:rPr lang="en-US" sz="1900" dirty="0">
                <a:latin typeface="Calibri"/>
                <a:ea typeface="+mn-lt"/>
                <a:cs typeface="+mn-lt"/>
              </a:rPr>
              <a:t> </a:t>
            </a:r>
            <a:r>
              <a:rPr lang="en-US" sz="1900" dirty="0" err="1">
                <a:latin typeface="Calibri"/>
                <a:ea typeface="+mn-lt"/>
                <a:cs typeface="+mn-lt"/>
              </a:rPr>
              <a:t>głośnej</a:t>
            </a:r>
            <a:r>
              <a:rPr lang="en-US" sz="1900" dirty="0">
                <a:latin typeface="Calibri"/>
                <a:ea typeface="+mn-lt"/>
                <a:cs typeface="+mn-lt"/>
              </a:rPr>
              <a:t> </a:t>
            </a:r>
            <a:r>
              <a:rPr lang="en-US" sz="1900" dirty="0" err="1" smtClean="0">
                <a:latin typeface="Calibri"/>
                <a:ea typeface="+mn-lt"/>
                <a:cs typeface="+mn-lt"/>
              </a:rPr>
              <a:t>muzyki</a:t>
            </a:r>
            <a:r>
              <a:rPr lang="pl-PL" sz="1900" dirty="0" smtClean="0">
                <a:latin typeface="Calibri"/>
                <a:ea typeface="+mn-lt"/>
                <a:cs typeface="+mn-lt"/>
              </a:rPr>
              <a:t>,</a:t>
            </a:r>
            <a:r>
              <a:rPr lang="en-US" sz="1900" dirty="0" smtClean="0">
                <a:latin typeface="Calibri"/>
                <a:ea typeface="+mn-lt"/>
                <a:cs typeface="+mn-lt"/>
              </a:rPr>
              <a:t> </a:t>
            </a:r>
            <a:r>
              <a:rPr lang="en-US" sz="1900" dirty="0" err="1">
                <a:latin typeface="Calibri"/>
                <a:ea typeface="+mn-lt"/>
                <a:cs typeface="+mn-lt"/>
              </a:rPr>
              <a:t>gdy</a:t>
            </a:r>
            <a:r>
              <a:rPr lang="en-US" sz="1900" dirty="0">
                <a:latin typeface="Calibri"/>
                <a:ea typeface="+mn-lt"/>
                <a:cs typeface="+mn-lt"/>
              </a:rPr>
              <a:t> </a:t>
            </a:r>
            <a:r>
              <a:rPr lang="en-US" sz="1900" dirty="0" err="1">
                <a:latin typeface="Calibri"/>
                <a:ea typeface="+mn-lt"/>
                <a:cs typeface="+mn-lt"/>
              </a:rPr>
              <a:t>dźwięk</a:t>
            </a:r>
            <a:r>
              <a:rPr lang="en-US" sz="1900" dirty="0">
                <a:latin typeface="Calibri"/>
                <a:ea typeface="+mn-lt"/>
                <a:cs typeface="+mn-lt"/>
              </a:rPr>
              <a:t> </a:t>
            </a:r>
            <a:r>
              <a:rPr lang="en-US" sz="1900" dirty="0" err="1">
                <a:latin typeface="Calibri"/>
                <a:ea typeface="+mn-lt"/>
                <a:cs typeface="+mn-lt"/>
              </a:rPr>
              <a:t>ustawiony</a:t>
            </a:r>
            <a:r>
              <a:rPr lang="en-US" sz="1900" dirty="0">
                <a:latin typeface="Calibri"/>
                <a:ea typeface="+mn-lt"/>
                <a:cs typeface="+mn-lt"/>
              </a:rPr>
              <a:t> jest </a:t>
            </a:r>
            <a:r>
              <a:rPr lang="en-US" sz="1900" dirty="0" err="1">
                <a:latin typeface="Calibri"/>
                <a:ea typeface="+mn-lt"/>
                <a:cs typeface="+mn-lt"/>
              </a:rPr>
              <a:t>na</a:t>
            </a:r>
            <a:r>
              <a:rPr lang="en-US" sz="1900" dirty="0">
                <a:latin typeface="Calibri"/>
                <a:ea typeface="+mn-lt"/>
                <a:cs typeface="+mn-lt"/>
              </a:rPr>
              <a:t> </a:t>
            </a:r>
            <a:r>
              <a:rPr lang="en-US" sz="1900" dirty="0" err="1">
                <a:latin typeface="Calibri"/>
                <a:ea typeface="+mn-lt"/>
                <a:cs typeface="+mn-lt"/>
              </a:rPr>
              <a:t>maksymalną</a:t>
            </a:r>
            <a:r>
              <a:rPr lang="en-US" sz="1900" dirty="0">
                <a:latin typeface="Calibri"/>
                <a:ea typeface="+mn-lt"/>
                <a:cs typeface="+mn-lt"/>
              </a:rPr>
              <a:t> </a:t>
            </a:r>
            <a:r>
              <a:rPr lang="en-US" sz="1900" dirty="0" err="1">
                <a:latin typeface="Calibri"/>
                <a:ea typeface="+mn-lt"/>
                <a:cs typeface="+mn-lt"/>
              </a:rPr>
              <a:t>głośność</a:t>
            </a:r>
            <a:r>
              <a:rPr lang="en-US" sz="1900" dirty="0">
                <a:latin typeface="Calibri"/>
                <a:ea typeface="+mn-lt"/>
                <a:cs typeface="+mn-lt"/>
              </a:rPr>
              <a:t>. </a:t>
            </a:r>
            <a:r>
              <a:rPr lang="en-US" sz="1700" dirty="0">
                <a:latin typeface="Calibri"/>
                <a:ea typeface="+mn-lt"/>
                <a:cs typeface="+mn-lt"/>
              </a:rPr>
              <a:t> </a:t>
            </a:r>
            <a:r>
              <a:rPr lang="en-US" sz="1900" dirty="0" err="1">
                <a:latin typeface="Calibri"/>
                <a:ea typeface="+mn-lt"/>
                <a:cs typeface="+mn-lt"/>
              </a:rPr>
              <a:t>Podczas</a:t>
            </a:r>
            <a:r>
              <a:rPr lang="en-US" sz="1900" dirty="0">
                <a:latin typeface="Calibri"/>
                <a:ea typeface="+mn-lt"/>
                <a:cs typeface="+mn-lt"/>
              </a:rPr>
              <a:t> </a:t>
            </a:r>
            <a:r>
              <a:rPr lang="en-US" sz="1900" dirty="0" err="1">
                <a:latin typeface="Calibri"/>
                <a:ea typeface="+mn-lt"/>
                <a:cs typeface="+mn-lt"/>
              </a:rPr>
              <a:t>koncertów</a:t>
            </a:r>
            <a:r>
              <a:rPr lang="en-US" sz="1900" dirty="0">
                <a:latin typeface="Calibri"/>
                <a:ea typeface="+mn-lt"/>
                <a:cs typeface="+mn-lt"/>
              </a:rPr>
              <a:t> </a:t>
            </a:r>
            <a:r>
              <a:rPr lang="en-US" sz="1900" dirty="0" err="1">
                <a:latin typeface="Calibri"/>
                <a:ea typeface="+mn-lt"/>
                <a:cs typeface="+mn-lt"/>
              </a:rPr>
              <a:t>muzycznych</a:t>
            </a:r>
            <a:r>
              <a:rPr lang="en-US" sz="1900" dirty="0">
                <a:latin typeface="Calibri"/>
                <a:ea typeface="+mn-lt"/>
                <a:cs typeface="+mn-lt"/>
              </a:rPr>
              <a:t>, </a:t>
            </a:r>
            <a:r>
              <a:rPr lang="en-US" sz="1900" dirty="0" err="1">
                <a:latin typeface="Calibri"/>
                <a:ea typeface="+mn-lt"/>
                <a:cs typeface="+mn-lt"/>
              </a:rPr>
              <a:t>kiedy</a:t>
            </a:r>
            <a:r>
              <a:rPr lang="en-US" sz="1900" dirty="0">
                <a:latin typeface="Calibri"/>
                <a:ea typeface="+mn-lt"/>
                <a:cs typeface="+mn-lt"/>
              </a:rPr>
              <a:t> </a:t>
            </a:r>
            <a:r>
              <a:rPr lang="en-US" sz="1900" dirty="0" err="1">
                <a:latin typeface="Calibri"/>
                <a:ea typeface="+mn-lt"/>
                <a:cs typeface="+mn-lt"/>
              </a:rPr>
              <a:t>narażeni</a:t>
            </a:r>
            <a:r>
              <a:rPr lang="en-US" sz="1900" dirty="0">
                <a:latin typeface="Calibri"/>
                <a:ea typeface="+mn-lt"/>
                <a:cs typeface="+mn-lt"/>
              </a:rPr>
              <a:t> </a:t>
            </a:r>
            <a:r>
              <a:rPr lang="en-US" sz="1900" dirty="0" err="1">
                <a:latin typeface="Calibri"/>
                <a:ea typeface="+mn-lt"/>
                <a:cs typeface="+mn-lt"/>
              </a:rPr>
              <a:t>jesteśmy</a:t>
            </a:r>
            <a:r>
              <a:rPr lang="en-US" sz="1900" dirty="0">
                <a:latin typeface="Calibri"/>
                <a:ea typeface="+mn-lt"/>
                <a:cs typeface="+mn-lt"/>
              </a:rPr>
              <a:t> </a:t>
            </a:r>
            <a:r>
              <a:rPr lang="en-US" sz="1900" dirty="0" err="1">
                <a:latin typeface="Calibri"/>
                <a:ea typeface="+mn-lt"/>
                <a:cs typeface="+mn-lt"/>
              </a:rPr>
              <a:t>na</a:t>
            </a:r>
            <a:r>
              <a:rPr lang="en-US" sz="1900" dirty="0">
                <a:latin typeface="Calibri"/>
                <a:ea typeface="+mn-lt"/>
                <a:cs typeface="+mn-lt"/>
              </a:rPr>
              <a:t> 115 dB, do </a:t>
            </a:r>
            <a:r>
              <a:rPr lang="en-US" sz="1900" dirty="0" err="1">
                <a:latin typeface="Calibri"/>
                <a:ea typeface="+mn-lt"/>
                <a:cs typeface="+mn-lt"/>
              </a:rPr>
              <a:t>uszkodzenia</a:t>
            </a:r>
            <a:r>
              <a:rPr lang="en-US" sz="1900" dirty="0">
                <a:latin typeface="Calibri"/>
                <a:ea typeface="+mn-lt"/>
                <a:cs typeface="+mn-lt"/>
              </a:rPr>
              <a:t> </a:t>
            </a:r>
            <a:r>
              <a:rPr lang="en-US" sz="1900" dirty="0" err="1">
                <a:latin typeface="Calibri"/>
                <a:ea typeface="+mn-lt"/>
                <a:cs typeface="+mn-lt"/>
              </a:rPr>
              <a:t>komórek</a:t>
            </a:r>
            <a:r>
              <a:rPr lang="en-US" sz="1900" dirty="0">
                <a:latin typeface="Calibri"/>
                <a:ea typeface="+mn-lt"/>
                <a:cs typeface="+mn-lt"/>
              </a:rPr>
              <a:t> </a:t>
            </a:r>
            <a:r>
              <a:rPr lang="en-US" sz="1900" dirty="0" err="1">
                <a:latin typeface="Calibri"/>
                <a:ea typeface="+mn-lt"/>
                <a:cs typeface="+mn-lt"/>
              </a:rPr>
              <a:t>słuchowych</a:t>
            </a:r>
            <a:r>
              <a:rPr lang="en-US" sz="1900" dirty="0">
                <a:latin typeface="Calibri"/>
                <a:ea typeface="+mn-lt"/>
                <a:cs typeface="+mn-lt"/>
              </a:rPr>
              <a:t> </a:t>
            </a:r>
            <a:r>
              <a:rPr lang="en-US" sz="1900" dirty="0" err="1">
                <a:latin typeface="Calibri"/>
                <a:ea typeface="+mn-lt"/>
                <a:cs typeface="+mn-lt"/>
              </a:rPr>
              <a:t>dochodzi</a:t>
            </a:r>
            <a:r>
              <a:rPr lang="en-US" sz="1900" dirty="0">
                <a:latin typeface="Calibri"/>
                <a:ea typeface="+mn-lt"/>
                <a:cs typeface="+mn-lt"/>
              </a:rPr>
              <a:t> </a:t>
            </a:r>
            <a:r>
              <a:rPr lang="en-US" sz="1900" dirty="0" err="1">
                <a:latin typeface="Calibri"/>
                <a:ea typeface="+mn-lt"/>
                <a:cs typeface="+mn-lt"/>
              </a:rPr>
              <a:t>już</a:t>
            </a:r>
            <a:r>
              <a:rPr lang="en-US" sz="1900" dirty="0">
                <a:latin typeface="Calibri"/>
                <a:ea typeface="+mn-lt"/>
                <a:cs typeface="+mn-lt"/>
              </a:rPr>
              <a:t> po 30 </a:t>
            </a:r>
            <a:r>
              <a:rPr lang="en-US" sz="1900" dirty="0" err="1">
                <a:latin typeface="Calibri"/>
                <a:ea typeface="+mn-lt"/>
                <a:cs typeface="+mn-lt"/>
              </a:rPr>
              <a:t>sekundach</a:t>
            </a:r>
            <a:r>
              <a:rPr lang="en-US" sz="1900" dirty="0">
                <a:latin typeface="Calibri"/>
                <a:ea typeface="+mn-lt"/>
                <a:cs typeface="+mn-lt"/>
              </a:rPr>
              <a:t>.</a:t>
            </a:r>
            <a:endParaRPr lang="en-US" sz="1900" dirty="0">
              <a:latin typeface="Calibri"/>
              <a:ea typeface="+mj-ea"/>
              <a:cs typeface="Calibri"/>
            </a:endParaRPr>
          </a:p>
          <a:p>
            <a:pPr defTabSz="457200">
              <a:spcBef>
                <a:spcPts val="1000"/>
              </a:spcBef>
              <a:buClr>
                <a:srgbClr val="8AD0D6"/>
              </a:buClr>
              <a:buSzPct val="80000"/>
              <a:buFont typeface="Wingdings 3" charset="2"/>
              <a:buChar char=""/>
            </a:pPr>
            <a:endParaRPr lang="en-US" sz="1900" dirty="0">
              <a:latin typeface="Calibri"/>
              <a:ea typeface="+mj-ea"/>
              <a:cs typeface="Calibri"/>
            </a:endParaRPr>
          </a:p>
        </p:txBody>
      </p:sp>
      <p:pic>
        <p:nvPicPr>
          <p:cNvPr id="15" name="Obraz 14" descr="Wykres odpowiedzi z Formularzy. Tytuł pytania: Na jakim poziomie słuchasz muzyki?&#10;. Liczba odpowiedzi: 74 odpowiedzi.">
            <a:extLst>
              <a:ext uri="{FF2B5EF4-FFF2-40B4-BE49-F238E27FC236}">
                <a16:creationId xmlns:a16="http://schemas.microsoft.com/office/drawing/2014/main" xmlns="" id="{99BEE8F2-40EC-E128-F5C9-64E849BE238F}"/>
              </a:ext>
            </a:extLst>
          </p:cNvPr>
          <p:cNvPicPr>
            <a:picLocks noChangeAspect="1"/>
          </p:cNvPicPr>
          <p:nvPr/>
        </p:nvPicPr>
        <p:blipFill rotWithShape="1">
          <a:blip r:embed="rId4" cstate="print"/>
          <a:srcRect r="17255"/>
          <a:stretch/>
        </p:blipFill>
        <p:spPr>
          <a:xfrm>
            <a:off x="6094412" y="3482108"/>
            <a:ext cx="5449888" cy="276629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xmlns="" val="132009863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DD5B1AF-9115-D3D7-D525-7BA6E724A74C}"/>
              </a:ext>
            </a:extLst>
          </p:cNvPr>
          <p:cNvSpPr>
            <a:spLocks noGrp="1"/>
          </p:cNvSpPr>
          <p:nvPr>
            <p:ph type="title"/>
          </p:nvPr>
        </p:nvSpPr>
        <p:spPr>
          <a:xfrm>
            <a:off x="663307" y="370474"/>
            <a:ext cx="10402342" cy="1223983"/>
          </a:xfrm>
        </p:spPr>
        <p:txBody>
          <a:bodyPr>
            <a:noAutofit/>
          </a:bodyPr>
          <a:lstStyle/>
          <a:p>
            <a:r>
              <a:rPr lang="pl-PL" sz="4400" b="1" dirty="0"/>
              <a:t>Dobrze jest znać natężenie hałasu.</a:t>
            </a:r>
          </a:p>
        </p:txBody>
      </p:sp>
      <p:sp>
        <p:nvSpPr>
          <p:cNvPr id="3" name="Symbol zastępczy zawartości 2">
            <a:extLst>
              <a:ext uri="{FF2B5EF4-FFF2-40B4-BE49-F238E27FC236}">
                <a16:creationId xmlns:a16="http://schemas.microsoft.com/office/drawing/2014/main" xmlns="" id="{6A5991F2-63C9-1B44-8715-A45A1AB2010B}"/>
              </a:ext>
            </a:extLst>
          </p:cNvPr>
          <p:cNvSpPr>
            <a:spLocks noGrp="1"/>
          </p:cNvSpPr>
          <p:nvPr>
            <p:ph idx="1"/>
          </p:nvPr>
        </p:nvSpPr>
        <p:spPr>
          <a:xfrm>
            <a:off x="68141" y="1247082"/>
            <a:ext cx="6207465" cy="4196185"/>
          </a:xfrm>
        </p:spPr>
        <p:txBody>
          <a:bodyPr vert="horz" lIns="91440" tIns="45720" rIns="91440" bIns="45720" rtlCol="0" anchor="t">
            <a:noAutofit/>
          </a:bodyPr>
          <a:lstStyle/>
          <a:p>
            <a:pPr>
              <a:lnSpc>
                <a:spcPct val="90000"/>
              </a:lnSpc>
            </a:pPr>
            <a:r>
              <a:rPr lang="pl-PL" dirty="0">
                <a:ea typeface="+mj-lt"/>
                <a:cs typeface="+mj-lt"/>
              </a:rPr>
              <a:t>Etienne </a:t>
            </a:r>
            <a:r>
              <a:rPr lang="pl-PL" dirty="0" err="1">
                <a:ea typeface="+mj-lt"/>
                <a:cs typeface="+mj-lt"/>
              </a:rPr>
              <a:t>Krug</a:t>
            </a:r>
            <a:r>
              <a:rPr lang="pl-PL" dirty="0">
                <a:ea typeface="+mj-lt"/>
                <a:cs typeface="+mj-lt"/>
              </a:rPr>
              <a:t>, dyrektor departamentu chorób niezakaźnych oraz zapobiegania przemocy</a:t>
            </a:r>
            <a:br>
              <a:rPr lang="pl-PL" dirty="0">
                <a:ea typeface="+mj-lt"/>
                <a:cs typeface="+mj-lt"/>
              </a:rPr>
            </a:br>
            <a:r>
              <a:rPr lang="pl-PL" dirty="0">
                <a:ea typeface="+mj-lt"/>
                <a:cs typeface="+mj-lt"/>
              </a:rPr>
              <a:t>i urazom WHO podkreśla w raporcie, że ryzyko utraty słuchu gwałtownie zwiększa się</a:t>
            </a:r>
            <a:br>
              <a:rPr lang="pl-PL" dirty="0">
                <a:ea typeface="+mj-lt"/>
                <a:cs typeface="+mj-lt"/>
              </a:rPr>
            </a:br>
            <a:r>
              <a:rPr lang="pl-PL" dirty="0">
                <a:ea typeface="+mj-lt"/>
                <a:cs typeface="+mj-lt"/>
              </a:rPr>
              <a:t>w zależności od natężenia dźwięków. Przykładowo, nasz aparat słuchowy bez </a:t>
            </a:r>
            <a:r>
              <a:rPr lang="pl-PL" dirty="0" smtClean="0">
                <a:ea typeface="+mj-lt"/>
                <a:cs typeface="+mj-lt"/>
              </a:rPr>
              <a:t>poważniejszych </a:t>
            </a:r>
            <a:r>
              <a:rPr lang="pl-PL" dirty="0">
                <a:ea typeface="+mj-lt"/>
                <a:cs typeface="+mj-lt"/>
              </a:rPr>
              <a:t>konsekwencji wytrzymuje dźwięki o natężeniu 85 </a:t>
            </a:r>
            <a:r>
              <a:rPr lang="pl-PL" dirty="0" err="1">
                <a:ea typeface="+mj-lt"/>
                <a:cs typeface="+mj-lt"/>
              </a:rPr>
              <a:t>dB</a:t>
            </a:r>
            <a:r>
              <a:rPr lang="pl-PL" dirty="0">
                <a:ea typeface="+mj-lt"/>
                <a:cs typeface="+mj-lt"/>
              </a:rPr>
              <a:t> przez</a:t>
            </a:r>
            <a:br>
              <a:rPr lang="pl-PL" dirty="0">
                <a:ea typeface="+mj-lt"/>
                <a:cs typeface="+mj-lt"/>
              </a:rPr>
            </a:br>
            <a:r>
              <a:rPr lang="pl-PL" dirty="0">
                <a:ea typeface="+mj-lt"/>
                <a:cs typeface="+mj-lt"/>
              </a:rPr>
              <a:t>8 godzin, ale narażenie na 100 </a:t>
            </a:r>
            <a:r>
              <a:rPr lang="pl-PL" dirty="0" err="1">
                <a:ea typeface="+mj-lt"/>
                <a:cs typeface="+mj-lt"/>
              </a:rPr>
              <a:t>dB</a:t>
            </a:r>
            <a:r>
              <a:rPr lang="pl-PL" dirty="0">
                <a:ea typeface="+mj-lt"/>
                <a:cs typeface="+mj-lt"/>
              </a:rPr>
              <a:t> nie powinno trwać dłużej niż 15 minut.</a:t>
            </a:r>
            <a:endParaRPr lang="pl-PL" dirty="0">
              <a:latin typeface="Calibri"/>
              <a:cs typeface="Calibri"/>
            </a:endParaRPr>
          </a:p>
          <a:p>
            <a:pPr>
              <a:lnSpc>
                <a:spcPct val="90000"/>
              </a:lnSpc>
              <a:buClr>
                <a:srgbClr val="8AD0D6"/>
              </a:buClr>
            </a:pPr>
            <a:r>
              <a:rPr lang="pl-PL" dirty="0">
                <a:ea typeface="+mj-lt"/>
                <a:cs typeface="+mj-lt"/>
              </a:rPr>
              <a:t>Przebywanie na głośnym koncercie, czy</a:t>
            </a:r>
            <a:br>
              <a:rPr lang="pl-PL" dirty="0">
                <a:ea typeface="+mj-lt"/>
                <a:cs typeface="+mj-lt"/>
              </a:rPr>
            </a:br>
            <a:r>
              <a:rPr lang="pl-PL" dirty="0">
                <a:ea typeface="+mj-lt"/>
                <a:cs typeface="+mj-lt"/>
              </a:rPr>
              <a:t>w hałaśliwym barze jedynie od czasu do </a:t>
            </a:r>
            <a:r>
              <a:rPr lang="pl-PL" dirty="0" smtClean="0">
                <a:ea typeface="+mj-lt"/>
                <a:cs typeface="+mj-lt"/>
              </a:rPr>
              <a:t>czasu nie </a:t>
            </a:r>
            <a:r>
              <a:rPr lang="pl-PL" dirty="0">
                <a:ea typeface="+mj-lt"/>
                <a:cs typeface="+mj-lt"/>
              </a:rPr>
              <a:t>stwarza poważnego zagrożenia. Jednak kiedy codziennie słuchamy głośnej muzyki przez słuchawki i jesteśmy narażeni na hałas środowiskowy, prędzej czy później nasz słuch zostanie nieodwracalnie uszkodzony.</a:t>
            </a:r>
            <a:endParaRPr lang="pl-PL" sz="1800" dirty="0">
              <a:latin typeface="Calibri"/>
              <a:cs typeface="Calibri"/>
            </a:endParaRPr>
          </a:p>
          <a:p>
            <a:pPr>
              <a:lnSpc>
                <a:spcPct val="90000"/>
              </a:lnSpc>
              <a:buClr>
                <a:srgbClr val="8AD0D6"/>
              </a:buClr>
            </a:pPr>
            <a:endParaRPr lang="pl-PL" sz="1400" dirty="0">
              <a:latin typeface="Calibri"/>
              <a:cs typeface="Calibri"/>
            </a:endParaRPr>
          </a:p>
        </p:txBody>
      </p:sp>
      <p:pic>
        <p:nvPicPr>
          <p:cNvPr id="4" name="Obraz 3" descr="Obraz zawierający tekst, zrzut ekranu, plakat, Czcionka&#10;&#10;Opis wygenerowany automatycznie">
            <a:extLst>
              <a:ext uri="{FF2B5EF4-FFF2-40B4-BE49-F238E27FC236}">
                <a16:creationId xmlns:a16="http://schemas.microsoft.com/office/drawing/2014/main" xmlns="" id="{A62ACCCE-032E-1349-1A5D-BFAC44C142B3}"/>
              </a:ext>
            </a:extLst>
          </p:cNvPr>
          <p:cNvPicPr>
            <a:picLocks noChangeAspect="1"/>
          </p:cNvPicPr>
          <p:nvPr/>
        </p:nvPicPr>
        <p:blipFill>
          <a:blip r:embed="rId3"/>
          <a:stretch>
            <a:fillRect/>
          </a:stretch>
        </p:blipFill>
        <p:spPr>
          <a:xfrm>
            <a:off x="6149425" y="1845068"/>
            <a:ext cx="5926079" cy="376221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xmlns="" val="17000667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042C333-9652-0A16-BAB3-B90C58220F7E}"/>
              </a:ext>
            </a:extLst>
          </p:cNvPr>
          <p:cNvSpPr>
            <a:spLocks noGrp="1"/>
          </p:cNvSpPr>
          <p:nvPr>
            <p:ph type="title"/>
          </p:nvPr>
        </p:nvSpPr>
        <p:spPr>
          <a:xfrm>
            <a:off x="648930" y="629266"/>
            <a:ext cx="4795482" cy="1641987"/>
          </a:xfrm>
        </p:spPr>
        <p:txBody>
          <a:bodyPr>
            <a:noAutofit/>
          </a:bodyPr>
          <a:lstStyle/>
          <a:p>
            <a:r>
              <a:rPr lang="pl-PL" sz="5400" b="1" dirty="0"/>
              <a:t>Uszkodzenia uszu</a:t>
            </a:r>
          </a:p>
        </p:txBody>
      </p:sp>
      <p:pic>
        <p:nvPicPr>
          <p:cNvPr id="4" name="Obraz 3">
            <a:extLst>
              <a:ext uri="{FF2B5EF4-FFF2-40B4-BE49-F238E27FC236}">
                <a16:creationId xmlns:a16="http://schemas.microsoft.com/office/drawing/2014/main" xmlns="" id="{608030AF-D62B-54C8-B9DC-557AA1880374}"/>
              </a:ext>
            </a:extLst>
          </p:cNvPr>
          <p:cNvPicPr>
            <a:picLocks noChangeAspect="1"/>
          </p:cNvPicPr>
          <p:nvPr/>
        </p:nvPicPr>
        <p:blipFill rotWithShape="1">
          <a:blip r:embed="rId3"/>
          <a:srcRect l="12654" r="28858" b="-255"/>
          <a:stretch/>
        </p:blipFill>
        <p:spPr>
          <a:xfrm>
            <a:off x="6094410" y="609601"/>
            <a:ext cx="5451260" cy="5653243"/>
          </a:xfrm>
          <a:prstGeom prst="rect">
            <a:avLst/>
          </a:prstGeom>
          <a:effectLst>
            <a:outerShdw blurRad="50800" dist="38100" dir="5400000" algn="t" rotWithShape="0">
              <a:prstClr val="black">
                <a:alpha val="43000"/>
              </a:prstClr>
            </a:outerShdw>
          </a:effectLst>
        </p:spPr>
      </p:pic>
      <p:sp>
        <p:nvSpPr>
          <p:cNvPr id="16" name="Rectangle 15">
            <a:extLst>
              <a:ext uri="{FF2B5EF4-FFF2-40B4-BE49-F238E27FC236}">
                <a16:creationId xmlns:a16="http://schemas.microsoft.com/office/drawing/2014/main" xmlns="" id="{AA047838-7F9E-43CF-A116-26E7AAA8F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a:extLst>
              <a:ext uri="{FF2B5EF4-FFF2-40B4-BE49-F238E27FC236}">
                <a16:creationId xmlns:a16="http://schemas.microsoft.com/office/drawing/2014/main" xmlns="" id="{FF9A196D-D137-02B9-FB79-4636C150937C}"/>
              </a:ext>
            </a:extLst>
          </p:cNvPr>
          <p:cNvSpPr>
            <a:spLocks noGrp="1"/>
          </p:cNvSpPr>
          <p:nvPr>
            <p:ph idx="1"/>
          </p:nvPr>
        </p:nvSpPr>
        <p:spPr>
          <a:xfrm>
            <a:off x="647701" y="2438401"/>
            <a:ext cx="4797256" cy="3809998"/>
          </a:xfrm>
        </p:spPr>
        <p:txBody>
          <a:bodyPr vert="horz" lIns="91440" tIns="45720" rIns="91440" bIns="45720" rtlCol="0">
            <a:normAutofit/>
          </a:bodyPr>
          <a:lstStyle/>
          <a:p>
            <a:r>
              <a:rPr lang="pl-PL" dirty="0">
                <a:latin typeface="Calibri"/>
                <a:ea typeface="+mj-lt"/>
                <a:cs typeface="+mj-lt"/>
              </a:rPr>
              <a:t>Za głośna muzyka poza utratą słuchu może doprowadzić również do powstania szumów usznych (</a:t>
            </a:r>
            <a:r>
              <a:rPr lang="pl-PL" dirty="0" err="1">
                <a:latin typeface="Calibri"/>
                <a:ea typeface="+mj-lt"/>
                <a:cs typeface="+mj-lt"/>
              </a:rPr>
              <a:t>tinnitus</a:t>
            </a:r>
            <a:r>
              <a:rPr lang="pl-PL" dirty="0">
                <a:latin typeface="Calibri"/>
                <a:ea typeface="+mj-lt"/>
                <a:cs typeface="+mj-lt"/>
              </a:rPr>
              <a:t> </a:t>
            </a:r>
            <a:r>
              <a:rPr lang="pl-PL" dirty="0" err="1">
                <a:latin typeface="Calibri"/>
                <a:ea typeface="+mj-lt"/>
                <a:cs typeface="+mj-lt"/>
              </a:rPr>
              <a:t>auris</a:t>
            </a:r>
            <a:r>
              <a:rPr lang="pl-PL" dirty="0">
                <a:latin typeface="Calibri"/>
                <a:ea typeface="+mj-lt"/>
                <a:cs typeface="+mj-lt"/>
              </a:rPr>
              <a:t>) – drażniących dźwięków słyszalnych nawet w ciszy. Są one doświadczane przez co 3 osobę, na ogół szybko mijają. U 5 proc. ludzi mają one jednak trwały charakter i jeśli nie są leczone, mogą doprowadzić do uszkodzenia, a nawet utraty słuchu. Na szumy uszne coraz częściej narzekają ludzie </a:t>
            </a:r>
            <a:r>
              <a:rPr lang="pl-PL" dirty="0" smtClean="0">
                <a:latin typeface="Calibri"/>
                <a:ea typeface="+mj-lt"/>
                <a:cs typeface="+mj-lt"/>
              </a:rPr>
              <a:t>młodzi, narażeni </a:t>
            </a:r>
            <a:r>
              <a:rPr lang="pl-PL" dirty="0">
                <a:latin typeface="Calibri"/>
                <a:ea typeface="+mj-lt"/>
                <a:cs typeface="+mj-lt"/>
              </a:rPr>
              <a:t>na głośną muzykę i ciągły hałas.</a:t>
            </a:r>
            <a:endParaRPr lang="pl-PL" dirty="0">
              <a:latin typeface="Calibri"/>
              <a:cs typeface="Calibri"/>
            </a:endParaRPr>
          </a:p>
          <a:p>
            <a:pPr>
              <a:buClr>
                <a:srgbClr val="8AD0D6"/>
              </a:buClr>
            </a:pPr>
            <a:endParaRPr lang="pl-PL" dirty="0"/>
          </a:p>
        </p:txBody>
      </p:sp>
    </p:spTree>
    <p:extLst>
      <p:ext uri="{BB962C8B-B14F-4D97-AF65-F5344CB8AC3E}">
        <p14:creationId xmlns:p14="http://schemas.microsoft.com/office/powerpoint/2010/main" xmlns="" val="176613553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3E76211-846A-4E89-E518-F39FA731BB35}"/>
              </a:ext>
            </a:extLst>
          </p:cNvPr>
          <p:cNvSpPr>
            <a:spLocks noGrp="1"/>
          </p:cNvSpPr>
          <p:nvPr>
            <p:ph type="title"/>
          </p:nvPr>
        </p:nvSpPr>
        <p:spPr/>
        <p:txBody>
          <a:bodyPr/>
          <a:lstStyle/>
          <a:p>
            <a:pPr algn="ctr"/>
            <a:r>
              <a:rPr lang="pl-PL" dirty="0"/>
              <a:t>Audiogram</a:t>
            </a:r>
            <a:br>
              <a:rPr lang="pl-PL" dirty="0"/>
            </a:br>
            <a:r>
              <a:rPr lang="pl-PL" dirty="0"/>
              <a:t>badanie słuchu</a:t>
            </a:r>
          </a:p>
        </p:txBody>
      </p:sp>
      <p:sp>
        <p:nvSpPr>
          <p:cNvPr id="3" name="Symbol zastępczy tekstu 2">
            <a:extLst>
              <a:ext uri="{FF2B5EF4-FFF2-40B4-BE49-F238E27FC236}">
                <a16:creationId xmlns:a16="http://schemas.microsoft.com/office/drawing/2014/main" xmlns="" id="{B31C9527-0027-FA65-70F1-14A6991E5B39}"/>
              </a:ext>
            </a:extLst>
          </p:cNvPr>
          <p:cNvSpPr>
            <a:spLocks noGrp="1"/>
          </p:cNvSpPr>
          <p:nvPr>
            <p:ph type="body" idx="1"/>
          </p:nvPr>
        </p:nvSpPr>
        <p:spPr/>
        <p:txBody>
          <a:bodyPr/>
          <a:lstStyle/>
          <a:p>
            <a:pPr algn="ctr"/>
            <a:r>
              <a:rPr lang="pl-PL" dirty="0"/>
              <a:t>Normy</a:t>
            </a:r>
          </a:p>
        </p:txBody>
      </p:sp>
      <p:sp>
        <p:nvSpPr>
          <p:cNvPr id="4" name="Symbol zastępczy tekstu 3">
            <a:extLst>
              <a:ext uri="{FF2B5EF4-FFF2-40B4-BE49-F238E27FC236}">
                <a16:creationId xmlns:a16="http://schemas.microsoft.com/office/drawing/2014/main" xmlns="" id="{3F1BCFB0-6CD9-2BBF-7867-F11E7AE7CD58}"/>
              </a:ext>
            </a:extLst>
          </p:cNvPr>
          <p:cNvSpPr>
            <a:spLocks noGrp="1"/>
          </p:cNvSpPr>
          <p:nvPr>
            <p:ph type="body" sz="half" idx="15"/>
          </p:nvPr>
        </p:nvSpPr>
        <p:spPr/>
        <p:txBody>
          <a:bodyPr/>
          <a:lstStyle/>
          <a:p>
            <a:endParaRPr lang="pl-PL" dirty="0"/>
          </a:p>
        </p:txBody>
      </p:sp>
      <p:sp>
        <p:nvSpPr>
          <p:cNvPr id="5" name="Symbol zastępczy tekstu 4">
            <a:extLst>
              <a:ext uri="{FF2B5EF4-FFF2-40B4-BE49-F238E27FC236}">
                <a16:creationId xmlns:a16="http://schemas.microsoft.com/office/drawing/2014/main" xmlns="" id="{F579ED94-54F7-9A30-6589-D6CA69986477}"/>
              </a:ext>
            </a:extLst>
          </p:cNvPr>
          <p:cNvSpPr>
            <a:spLocks noGrp="1"/>
          </p:cNvSpPr>
          <p:nvPr>
            <p:ph type="body" sz="quarter" idx="3"/>
          </p:nvPr>
        </p:nvSpPr>
        <p:spPr/>
        <p:txBody>
          <a:bodyPr/>
          <a:lstStyle/>
          <a:p>
            <a:pPr algn="ctr"/>
            <a:r>
              <a:rPr lang="pl-PL" dirty="0"/>
              <a:t>Zdrowe ucho</a:t>
            </a:r>
          </a:p>
        </p:txBody>
      </p:sp>
      <p:sp>
        <p:nvSpPr>
          <p:cNvPr id="6" name="Symbol zastępczy tekstu 5">
            <a:extLst>
              <a:ext uri="{FF2B5EF4-FFF2-40B4-BE49-F238E27FC236}">
                <a16:creationId xmlns:a16="http://schemas.microsoft.com/office/drawing/2014/main" xmlns="" id="{B9250A1E-AD1A-5984-76FC-7FE052C44D3C}"/>
              </a:ext>
            </a:extLst>
          </p:cNvPr>
          <p:cNvSpPr>
            <a:spLocks noGrp="1"/>
          </p:cNvSpPr>
          <p:nvPr>
            <p:ph type="body" sz="half" idx="16"/>
          </p:nvPr>
        </p:nvSpPr>
        <p:spPr/>
        <p:txBody>
          <a:bodyPr/>
          <a:lstStyle/>
          <a:p>
            <a:endParaRPr lang="pl-PL" dirty="0"/>
          </a:p>
        </p:txBody>
      </p:sp>
      <p:sp>
        <p:nvSpPr>
          <p:cNvPr id="7" name="Symbol zastępczy tekstu 6">
            <a:extLst>
              <a:ext uri="{FF2B5EF4-FFF2-40B4-BE49-F238E27FC236}">
                <a16:creationId xmlns:a16="http://schemas.microsoft.com/office/drawing/2014/main" xmlns="" id="{CBA0B647-DD5F-3B46-70D1-B09171F83530}"/>
              </a:ext>
            </a:extLst>
          </p:cNvPr>
          <p:cNvSpPr>
            <a:spLocks noGrp="1"/>
          </p:cNvSpPr>
          <p:nvPr>
            <p:ph type="body" sz="quarter" idx="13"/>
          </p:nvPr>
        </p:nvSpPr>
        <p:spPr/>
        <p:txBody>
          <a:bodyPr/>
          <a:lstStyle/>
          <a:p>
            <a:pPr algn="ctr"/>
            <a:r>
              <a:rPr lang="pl-PL" dirty="0"/>
              <a:t>Głuchota</a:t>
            </a:r>
          </a:p>
        </p:txBody>
      </p:sp>
      <p:sp>
        <p:nvSpPr>
          <p:cNvPr id="8" name="Symbol zastępczy tekstu 7">
            <a:extLst>
              <a:ext uri="{FF2B5EF4-FFF2-40B4-BE49-F238E27FC236}">
                <a16:creationId xmlns:a16="http://schemas.microsoft.com/office/drawing/2014/main" xmlns="" id="{6DA66350-3A9E-061B-5E16-6C8D11BF4200}"/>
              </a:ext>
            </a:extLst>
          </p:cNvPr>
          <p:cNvSpPr>
            <a:spLocks noGrp="1"/>
          </p:cNvSpPr>
          <p:nvPr>
            <p:ph type="body" sz="half" idx="17"/>
          </p:nvPr>
        </p:nvSpPr>
        <p:spPr/>
        <p:txBody>
          <a:bodyPr/>
          <a:lstStyle/>
          <a:p>
            <a:endParaRPr lang="pl-PL" dirty="0"/>
          </a:p>
        </p:txBody>
      </p:sp>
      <p:pic>
        <p:nvPicPr>
          <p:cNvPr id="10" name="Obraz 9">
            <a:extLst>
              <a:ext uri="{FF2B5EF4-FFF2-40B4-BE49-F238E27FC236}">
                <a16:creationId xmlns:a16="http://schemas.microsoft.com/office/drawing/2014/main" xmlns="" id="{FC0C2608-EE4B-F95B-E4AC-8293F4E877F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2947" y="2685415"/>
            <a:ext cx="3024653" cy="3570924"/>
          </a:xfrm>
          <a:prstGeom prst="rect">
            <a:avLst/>
          </a:prstGeom>
        </p:spPr>
      </p:pic>
      <p:pic>
        <p:nvPicPr>
          <p:cNvPr id="12" name="Obraz 11">
            <a:extLst>
              <a:ext uri="{FF2B5EF4-FFF2-40B4-BE49-F238E27FC236}">
                <a16:creationId xmlns:a16="http://schemas.microsoft.com/office/drawing/2014/main" xmlns="" id="{3731FE01-B00A-6177-E8EC-A56F06DCA50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35406" y="2667000"/>
            <a:ext cx="3015428" cy="3589338"/>
          </a:xfrm>
          <a:prstGeom prst="rect">
            <a:avLst/>
          </a:prstGeom>
        </p:spPr>
      </p:pic>
      <p:pic>
        <p:nvPicPr>
          <p:cNvPr id="18" name="Obraz 17">
            <a:extLst>
              <a:ext uri="{FF2B5EF4-FFF2-40B4-BE49-F238E27FC236}">
                <a16:creationId xmlns:a16="http://schemas.microsoft.com/office/drawing/2014/main" xmlns="" id="{44B2C7AD-7B33-D3B0-0620-E89B6640D3C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67126" y="2685413"/>
            <a:ext cx="2952773" cy="3570923"/>
          </a:xfrm>
          <a:prstGeom prst="rect">
            <a:avLst/>
          </a:prstGeom>
        </p:spPr>
      </p:pic>
    </p:spTree>
    <p:extLst>
      <p:ext uri="{BB962C8B-B14F-4D97-AF65-F5344CB8AC3E}">
        <p14:creationId xmlns:p14="http://schemas.microsoft.com/office/powerpoint/2010/main" xmlns="" val="88987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2" name="Picture 69">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83" name="Picture 71">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84" name="Oval 73">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85" name="Picture 75">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86" name="Picture 77">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87" name="Rectangle 79">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xmlns="" id="{6E376730-F198-1438-7EE6-B827E9A9A548}"/>
              </a:ext>
            </a:extLst>
          </p:cNvPr>
          <p:cNvSpPr>
            <a:spLocks noGrp="1"/>
          </p:cNvSpPr>
          <p:nvPr>
            <p:ph type="title"/>
          </p:nvPr>
        </p:nvSpPr>
        <p:spPr>
          <a:xfrm>
            <a:off x="4706650" y="1454963"/>
            <a:ext cx="6837649" cy="3308380"/>
          </a:xfrm>
        </p:spPr>
        <p:txBody>
          <a:bodyPr vert="horz" lIns="91440" tIns="45720" rIns="91440" bIns="45720" rtlCol="0" anchor="b">
            <a:normAutofit/>
          </a:bodyPr>
          <a:lstStyle/>
          <a:p>
            <a:r>
              <a:rPr lang="en-US" sz="7200" dirty="0" err="1"/>
              <a:t>Energetyki</a:t>
            </a:r>
          </a:p>
        </p:txBody>
      </p:sp>
      <p:pic>
        <p:nvPicPr>
          <p:cNvPr id="5" name="Obraz 4" descr="Obraz zawierający tekst, napój bezalkoholowy, Puszka, Sklep spożywczy&#10;&#10;Opis wygenerowany automatycznie">
            <a:extLst>
              <a:ext uri="{FF2B5EF4-FFF2-40B4-BE49-F238E27FC236}">
                <a16:creationId xmlns:a16="http://schemas.microsoft.com/office/drawing/2014/main" xmlns="" id="{238CD07C-AF9D-6210-6C49-80DCAB39DBED}"/>
              </a:ext>
            </a:extLst>
          </p:cNvPr>
          <p:cNvPicPr>
            <a:picLocks noChangeAspect="1"/>
          </p:cNvPicPr>
          <p:nvPr/>
        </p:nvPicPr>
        <p:blipFill rotWithShape="1">
          <a:blip r:embed="rId7"/>
          <a:srcRect l="21998" r="32159"/>
          <a:stretch/>
        </p:blipFill>
        <p:spPr>
          <a:xfrm>
            <a:off x="607849" y="609601"/>
            <a:ext cx="3451101"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xmlns="" val="2228895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175</TotalTime>
  <Words>783</Words>
  <Application>Microsoft Office PowerPoint</Application>
  <PresentationFormat>Niestandardowy</PresentationFormat>
  <Paragraphs>45</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Ion</vt:lpstr>
      <vt:lpstr>Za głośno za energetycznie</vt:lpstr>
      <vt:lpstr>Za głośno</vt:lpstr>
      <vt:lpstr>Obecnie ponad 1 mld nastolatków oraz ludzi młodych ryzykuje utratę lub pogorszenie słuchu zarówno z powodu zbyt częstego słuchania głośnej muzyki, jak i narażenia na tzw. smog akustyczny, czyli na otaczające nas wszędzie dźwięki, będące ogromnym obciążeniem dla słuchu i całego organizmu.</vt:lpstr>
      <vt:lpstr>Ankieta dla klas 4-8 </vt:lpstr>
      <vt:lpstr>Po przeprowadzeniu ankiety w klasach 4-8 mojej szkoły, w której wzięło udział 74 osoby</vt:lpstr>
      <vt:lpstr>Dobrze jest znać natężenie hałasu.</vt:lpstr>
      <vt:lpstr>Uszkodzenia uszu</vt:lpstr>
      <vt:lpstr>Audiogram badanie słuchu</vt:lpstr>
      <vt:lpstr>Energetyki</vt:lpstr>
      <vt:lpstr>Obecnie duża ilość młodzieży, niekiedy nawet dzieci, pije napoje energetyczne, tzw. energetyki. Napoje energetyczne to napoje bezalkoholowe, najczęściej gazowane, o właściwościach pobudzających. Zawierają dużą dawkę kofeiny, guarany czy tauryny. Picie ich nie pozostaje jednak obojętne dla zdrowia. </vt:lpstr>
      <vt:lpstr>Skład energetyków.</vt:lpstr>
      <vt:lpstr>Co się dzieje z sercem po wypiciu energetyków</vt:lpstr>
      <vt:lpstr>Wymienione składniki należą do głównych substancji, które zawiera energetyk. Dodatkowo w napojach energetyzujących można też czasami znaleźć żeń-szeń, który również ma nas pobudzić oraz witaminy z grupy B. Każdy napój energetyczny może mieć inny skład, jednak składniki wymienione w slajdzie powyżej należą do tych najczęściej występujących  </vt:lpstr>
      <vt:lpstr>Slajd 14</vt:lpstr>
      <vt:lpstr>Slajd 15</vt:lpstr>
      <vt:lpstr>Skutki picia energetyków</vt:lpstr>
      <vt:lpstr>Ponadto:</vt:lpstr>
      <vt:lpstr>PREZENTACJA PROJEKTU NA LEKCJACH WYCHOWAWCZYCH</vt:lpstr>
      <vt:lpstr>Nie tylko uczniowie mojej szkoły zyskali informacje na temat zagrożeń dotyczących słuchania głośnej muzyki i picia energetyków. Moja prezentacja zostanie umieszczona na stronie szkoły i zaprezentuję ją na spotkaniu z rodzicami.</vt:lpstr>
      <vt:lpstr>Slajd 20</vt:lpstr>
      <vt:lpstr>    Dziękuję za uwagę       Laura Jurek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Windows User</cp:lastModifiedBy>
  <cp:revision>410</cp:revision>
  <dcterms:created xsi:type="dcterms:W3CDTF">2013-07-15T20:26:40Z</dcterms:created>
  <dcterms:modified xsi:type="dcterms:W3CDTF">2023-10-27T19:56:52Z</dcterms:modified>
</cp:coreProperties>
</file>